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66"/>
  </p:notesMasterIdLst>
  <p:sldIdLst>
    <p:sldId id="256" r:id="rId2"/>
    <p:sldId id="257" r:id="rId3"/>
    <p:sldId id="319" r:id="rId4"/>
    <p:sldId id="258" r:id="rId5"/>
    <p:sldId id="311" r:id="rId6"/>
    <p:sldId id="260" r:id="rId7"/>
    <p:sldId id="355" r:id="rId8"/>
    <p:sldId id="359" r:id="rId9"/>
    <p:sldId id="360" r:id="rId10"/>
    <p:sldId id="313" r:id="rId11"/>
    <p:sldId id="315" r:id="rId12"/>
    <p:sldId id="312" r:id="rId13"/>
    <p:sldId id="316" r:id="rId14"/>
    <p:sldId id="362" r:id="rId15"/>
    <p:sldId id="363" r:id="rId16"/>
    <p:sldId id="364" r:id="rId17"/>
    <p:sldId id="365" r:id="rId18"/>
    <p:sldId id="370" r:id="rId19"/>
    <p:sldId id="371" r:id="rId20"/>
    <p:sldId id="372" r:id="rId21"/>
    <p:sldId id="373" r:id="rId22"/>
    <p:sldId id="347" r:id="rId23"/>
    <p:sldId id="320" r:id="rId24"/>
    <p:sldId id="361" r:id="rId25"/>
    <p:sldId id="349" r:id="rId26"/>
    <p:sldId id="322" r:id="rId27"/>
    <p:sldId id="259" r:id="rId28"/>
    <p:sldId id="324" r:id="rId29"/>
    <p:sldId id="350" r:id="rId30"/>
    <p:sldId id="325" r:id="rId31"/>
    <p:sldId id="329" r:id="rId32"/>
    <p:sldId id="326" r:id="rId33"/>
    <p:sldId id="327" r:id="rId34"/>
    <p:sldId id="328" r:id="rId35"/>
    <p:sldId id="330" r:id="rId36"/>
    <p:sldId id="332" r:id="rId37"/>
    <p:sldId id="333" r:id="rId38"/>
    <p:sldId id="335" r:id="rId39"/>
    <p:sldId id="334" r:id="rId40"/>
    <p:sldId id="323" r:id="rId41"/>
    <p:sldId id="351" r:id="rId42"/>
    <p:sldId id="263" r:id="rId43"/>
    <p:sldId id="336" r:id="rId44"/>
    <p:sldId id="264" r:id="rId45"/>
    <p:sldId id="265" r:id="rId46"/>
    <p:sldId id="383" r:id="rId47"/>
    <p:sldId id="337" r:id="rId48"/>
    <p:sldId id="340" r:id="rId49"/>
    <p:sldId id="341" r:id="rId50"/>
    <p:sldId id="338" r:id="rId51"/>
    <p:sldId id="339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382" r:id="rId60"/>
    <p:sldId id="374" r:id="rId61"/>
    <p:sldId id="343" r:id="rId62"/>
    <p:sldId id="342" r:id="rId63"/>
    <p:sldId id="345" r:id="rId64"/>
    <p:sldId id="346" r:id="rId65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7711F5-7F1E-5741-9FF9-C2CB3E6DB918}">
          <p14:sldIdLst>
            <p14:sldId id="256"/>
            <p14:sldId id="257"/>
          </p14:sldIdLst>
        </p14:section>
        <p14:section name="Session 1 - Steganography" id="{212A4A7B-6EAC-2E42-AF8B-2A5F2840A759}">
          <p14:sldIdLst>
            <p14:sldId id="319"/>
            <p14:sldId id="258"/>
            <p14:sldId id="311"/>
            <p14:sldId id="260"/>
            <p14:sldId id="355"/>
            <p14:sldId id="359"/>
            <p14:sldId id="360"/>
            <p14:sldId id="313"/>
            <p14:sldId id="315"/>
            <p14:sldId id="312"/>
            <p14:sldId id="316"/>
            <p14:sldId id="362"/>
            <p14:sldId id="363"/>
            <p14:sldId id="364"/>
            <p14:sldId id="365"/>
            <p14:sldId id="370"/>
            <p14:sldId id="371"/>
            <p14:sldId id="372"/>
            <p14:sldId id="373"/>
            <p14:sldId id="347"/>
            <p14:sldId id="320"/>
            <p14:sldId id="361"/>
            <p14:sldId id="349"/>
          </p14:sldIdLst>
        </p14:section>
        <p14:section name="Session 2 - Cryptography" id="{24078702-68FD-AB4E-8B98-FA8ECE143FF2}">
          <p14:sldIdLst>
            <p14:sldId id="322"/>
            <p14:sldId id="259"/>
            <p14:sldId id="324"/>
            <p14:sldId id="350"/>
            <p14:sldId id="325"/>
            <p14:sldId id="329"/>
            <p14:sldId id="326"/>
            <p14:sldId id="327"/>
            <p14:sldId id="328"/>
            <p14:sldId id="330"/>
            <p14:sldId id="332"/>
            <p14:sldId id="333"/>
            <p14:sldId id="335"/>
            <p14:sldId id="334"/>
            <p14:sldId id="323"/>
            <p14:sldId id="351"/>
            <p14:sldId id="263"/>
            <p14:sldId id="336"/>
            <p14:sldId id="264"/>
            <p14:sldId id="265"/>
            <p14:sldId id="383"/>
          </p14:sldIdLst>
        </p14:section>
        <p14:section name="Section 3 - Transposition Ciphers" id="{A3F25F5F-B421-5F45-B8B9-0604AA031C2A}">
          <p14:sldIdLst>
            <p14:sldId id="337"/>
            <p14:sldId id="340"/>
            <p14:sldId id="341"/>
            <p14:sldId id="338"/>
            <p14:sldId id="339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74"/>
            <p14:sldId id="343"/>
            <p14:sldId id="342"/>
            <p14:sldId id="345"/>
            <p14:sldId id="3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2161"/>
    <a:srgbClr val="A3CA3E"/>
    <a:srgbClr val="87A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5"/>
    <p:restoredTop sz="86176"/>
  </p:normalViewPr>
  <p:slideViewPr>
    <p:cSldViewPr snapToGrid="0" snapToObjects="1">
      <p:cViewPr varScale="1">
        <p:scale>
          <a:sx n="108" d="100"/>
          <a:sy n="108" d="100"/>
        </p:scale>
        <p:origin x="1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4A260-2DE0-674D-A3B1-B4425711D308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A5819-FA59-F641-AF4F-336FCA0CB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26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are called as pigpens because the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symbols look a bit like pigpens, with the straight lines being the sides of the pen and the dots being the pigs.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A5819-FA59-F641-AF4F-336FCA0CB44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0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8D441C-9CD1-AD41-B93A-06C7ECE8E367}"/>
              </a:ext>
            </a:extLst>
          </p:cNvPr>
          <p:cNvSpPr txBox="1"/>
          <p:nvPr/>
        </p:nvSpPr>
        <p:spPr>
          <a:xfrm>
            <a:off x="7223762" y="329184"/>
            <a:ext cx="18473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473AC-576C-2749-9D4F-4B7EEA8C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3" y="5068800"/>
            <a:ext cx="8774034" cy="1591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E8B1B0-DA4E-D643-913F-D45A77EE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83" y="2045204"/>
            <a:ext cx="8774034" cy="13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98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oble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6825D49-7527-504A-B4D6-6B713D152C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845" y="1872466"/>
            <a:ext cx="5047204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Problem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401D9-B4CB-F94D-91C0-34D4700A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1474DB-6281-8740-A936-45992BB0A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256" y="473725"/>
            <a:ext cx="3247450" cy="65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oble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6825D49-7527-504A-B4D6-6B713D152C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845" y="1872466"/>
            <a:ext cx="5047204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Problem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401D9-B4CB-F94D-91C0-34D4700A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BA3E9-7E68-B943-807D-C8C402E35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r="21795"/>
          <a:stretch/>
        </p:blipFill>
        <p:spPr>
          <a:xfrm>
            <a:off x="206482" y="998239"/>
            <a:ext cx="3150176" cy="614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35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roble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6825D49-7527-504A-B4D6-6B713D152C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845" y="1872466"/>
            <a:ext cx="5047204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Problem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401D9-B4CB-F94D-91C0-34D4700A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E68051-A27E-3142-960E-058A457E3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919" y="2662177"/>
            <a:ext cx="3736906" cy="41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1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roble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6825D49-7527-504A-B4D6-6B713D152C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845" y="1872466"/>
            <a:ext cx="5047204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Problem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401D9-B4CB-F94D-91C0-34D4700A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0BE237-B14D-754F-953A-30DA6A4FD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1" r="25121"/>
          <a:stretch/>
        </p:blipFill>
        <p:spPr>
          <a:xfrm>
            <a:off x="408205" y="1226916"/>
            <a:ext cx="2569004" cy="59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90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0DF3D-601F-A645-946F-5CBD96CD41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EBFEC39-8FBB-F34E-8A3B-84E11FB4C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2199193"/>
            <a:ext cx="8331728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4EC0A-FBA5-8E41-A5B8-84B9E361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95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1B1AC0B-0E57-D446-BF20-6725F28987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004A1-16D7-D242-92B4-2A3473D1B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5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Accessible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0DF3D-601F-A645-946F-5CBD96CD41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5926238"/>
            <a:ext cx="8805863" cy="7633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i="0" spc="200">
                <a:solidFill>
                  <a:srgbClr val="7CA908"/>
                </a:solidFill>
                <a:latin typeface="+mn-lt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Descriptive &amp; Accessible Caption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F0CBB1-09F6-2B4A-8518-0B3BF4B7EF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1873" y="168460"/>
            <a:ext cx="8805863" cy="5688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Large Accessible Picture</a:t>
            </a:r>
          </a:p>
        </p:txBody>
      </p:sp>
    </p:spTree>
    <p:extLst>
      <p:ext uri="{BB962C8B-B14F-4D97-AF65-F5344CB8AC3E}">
        <p14:creationId xmlns:p14="http://schemas.microsoft.com/office/powerpoint/2010/main" val="2655305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2F72B2B-8840-BA43-A00D-3499EC5CD7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59E1163-61CC-C54D-9414-7B0A833242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6267981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5258123-A63C-494F-94FB-9BFF2BF43A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8939" y="2198689"/>
            <a:ext cx="8331200" cy="393541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87616-7E9F-D045-96F4-5CAD9428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8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, Capti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E7A1CF58-0DBF-FB47-AEDF-9301FE98C8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A32750-E05B-D843-B24B-C1A7FEC67D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6267981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D7CD3B3-5A0A-8243-9058-93A5EC3D36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8939" y="2783949"/>
            <a:ext cx="8331200" cy="335015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653535-EE44-B840-A63D-8F275FED2B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939" y="2198689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AE5950-9C0D-B248-AE3F-8CC3586DC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39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2282365-A933-D444-B108-C2BB4DFB77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BED30A3-9B56-504B-83E6-B14A1C695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40" y="2199193"/>
            <a:ext cx="40325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E395321-177D-DF45-805B-F8DC6CB68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2472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310BB-6715-FE46-A53B-05556DB97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2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96D94C-1649-7143-B0D9-1ECD5E7131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419" y="1381398"/>
            <a:ext cx="5774635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Workshop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0F762-DAD9-C446-8A6C-8C057FB6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350" y="805854"/>
            <a:ext cx="2157811" cy="6052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B3AE0-7500-0841-9802-3C0FF51C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2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Left Picture,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5A7D57-E0FA-5A46-A15E-0E5BC58381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137" y="2200088"/>
            <a:ext cx="4032250" cy="4521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86F66E1-AC7E-2F4A-BB12-FD89F78580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708D53-6535-4846-9C9C-4491BDFF46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2472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E13F1-9E78-3846-9C25-B0257FED0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37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445D8-E5A7-3743-B768-C038A4D53E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6522" y="2201119"/>
            <a:ext cx="4032250" cy="4521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1C0636-A5E2-174B-81EB-237CF62DE2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9F891B-8084-2547-8603-5FC167D848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2090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C02944-48B9-5644-ACA7-FDEE32940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7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Picture, 4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40AEF-067C-5247-854A-44E7D98CAE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2"/>
            <a:ext cx="8060267" cy="4434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3FC03D-20EB-0546-85EC-8F395EF11A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063" y="3254903"/>
            <a:ext cx="2999805" cy="348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1</a:t>
            </a:r>
          </a:p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4A072A9-D7EA-9543-AF31-D43A57AFA5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0063" y="3995383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5D047E1-9CBA-5D4C-B42A-0177A8DD5A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0063" y="4690970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3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BFC31E-8B11-2C48-9865-7752EBBB97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0063" y="5389767"/>
            <a:ext cx="2999805" cy="3541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82733C-9B39-694F-85ED-CAB98DB4E19E}"/>
              </a:ext>
            </a:extLst>
          </p:cNvPr>
          <p:cNvSpPr/>
          <p:nvPr/>
        </p:nvSpPr>
        <p:spPr>
          <a:xfrm>
            <a:off x="4801159" y="3258081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DA46C0-15E9-C84C-95B1-743B16554AB9}"/>
              </a:ext>
            </a:extLst>
          </p:cNvPr>
          <p:cNvSpPr/>
          <p:nvPr/>
        </p:nvSpPr>
        <p:spPr>
          <a:xfrm>
            <a:off x="4801159" y="395234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39B727-0E41-8D44-B130-45508DB62625}"/>
              </a:ext>
            </a:extLst>
          </p:cNvPr>
          <p:cNvSpPr/>
          <p:nvPr/>
        </p:nvSpPr>
        <p:spPr>
          <a:xfrm>
            <a:off x="4801159" y="4650849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69ACF5-BAF5-C54C-8C98-DE0DD135BB9C}"/>
              </a:ext>
            </a:extLst>
          </p:cNvPr>
          <p:cNvSpPr/>
          <p:nvPr/>
        </p:nvSpPr>
        <p:spPr>
          <a:xfrm>
            <a:off x="4801159" y="5345114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D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63B4D56-DCFD-AB44-8F5F-01F8B48019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2386" y="2732020"/>
            <a:ext cx="4181230" cy="36038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242776A-DFFD-FA49-9CF6-05D7F6D1A8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81B099-D7BA-B340-B183-35C5FD6B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44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Picture, 2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9D35D-BC3A-424E-8E43-77D4835F47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2"/>
            <a:ext cx="8060267" cy="4434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A7C75D4-29F7-7645-924D-D55E757A49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0063" y="3995383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1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1750E7-4BC6-A24D-9A95-98BAEAAED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0063" y="4690970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9AFA93-CBD0-CC4D-8F58-9C806F77A8FE}"/>
              </a:ext>
            </a:extLst>
          </p:cNvPr>
          <p:cNvSpPr/>
          <p:nvPr/>
        </p:nvSpPr>
        <p:spPr>
          <a:xfrm>
            <a:off x="4801159" y="395234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776323-4CF7-BB43-887F-83171BC51DDA}"/>
              </a:ext>
            </a:extLst>
          </p:cNvPr>
          <p:cNvSpPr/>
          <p:nvPr/>
        </p:nvSpPr>
        <p:spPr>
          <a:xfrm>
            <a:off x="4801159" y="4650849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B4E95CD-8DED-184B-B224-8E1AF7B9BB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2386" y="2732020"/>
            <a:ext cx="4181230" cy="36038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53D03DE-E707-E049-A5D3-AACC7CEBF8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2B5F32-1030-2E4E-BC82-1B0F5C04C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99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2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D2CB7-25AD-9047-8BD0-B420FAC8E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0"/>
            <a:ext cx="8060267" cy="12285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E44462-01C7-1342-B8CD-9E44A3DC89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2197" y="3740739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just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Slide Answer 1</a:t>
            </a:r>
          </a:p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87F447-6EF9-D244-AD74-7C5A4FE602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2197" y="4436327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DF47D6-DF1D-F34E-A43F-EF74DB4F907C}"/>
              </a:ext>
            </a:extLst>
          </p:cNvPr>
          <p:cNvSpPr/>
          <p:nvPr/>
        </p:nvSpPr>
        <p:spPr>
          <a:xfrm>
            <a:off x="703292" y="3697704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3A1684-8008-F047-874A-BF9BD09A9A7D}"/>
              </a:ext>
            </a:extLst>
          </p:cNvPr>
          <p:cNvSpPr/>
          <p:nvPr/>
        </p:nvSpPr>
        <p:spPr>
          <a:xfrm>
            <a:off x="703292" y="439620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BE67B96-7F49-FB42-BEFD-25320689DE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3EE28-2B0F-1A4F-9069-2F1ACC5D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28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42177-A68A-F546-8082-5621F7D0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17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4D1F0E-DCA0-B344-974A-DF84810A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554" y="2717423"/>
            <a:ext cx="1762125" cy="2075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596FB-BB6C-724B-B600-CD46637A2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6" y="5146310"/>
            <a:ext cx="2019300" cy="1420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C01D9D-8C2E-9942-A5E4-9D86671F1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120" y="4840397"/>
            <a:ext cx="1628775" cy="1898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2314D0-A8BE-5B4B-938D-E44573A5B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221" y="463757"/>
            <a:ext cx="1543050" cy="1709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6E9656-245E-8E46-AFE8-7D14B648C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36" y="2945493"/>
            <a:ext cx="1514475" cy="1543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D74852-483C-8C4F-BE9E-5F50A36BA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922" y="479743"/>
            <a:ext cx="1466850" cy="1820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145C2C-1C5B-C847-96A6-9464338DD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741" y="446173"/>
            <a:ext cx="1047750" cy="15875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36764A-9BD1-7E48-A004-A0B7952D9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636" y="486137"/>
            <a:ext cx="1304925" cy="1865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B643D7-4D07-854E-98E1-55E8C56F2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0645" y="2975605"/>
            <a:ext cx="952500" cy="1454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695DE9-A18F-7F43-9820-F7F32BAAA5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9821" y="5101904"/>
            <a:ext cx="1847850" cy="1465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85114E-98F3-3D49-BA6E-9F6B69D5B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1808" y="5301730"/>
            <a:ext cx="1133475" cy="12655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42342C-A294-6948-8B43-B5B1DD2FDF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2320" y="2961218"/>
            <a:ext cx="1476375" cy="135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45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ellow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37CB596-D673-9246-AFB7-786FEC235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764" y="614573"/>
            <a:ext cx="1466850" cy="16841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279EAA-7B62-3C4A-BFB4-2ADAE9C95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014" y="5400884"/>
            <a:ext cx="1847850" cy="13555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39FEFEF-BBAA-2841-8128-333581021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15" y="5054611"/>
            <a:ext cx="2019300" cy="13144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48D974-DC10-9D4B-A25B-70AB8D20F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55" y="2968133"/>
            <a:ext cx="1514475" cy="14273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BFD572-BDE3-6741-A391-88DE87C6B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1" y="3024673"/>
            <a:ext cx="1762125" cy="19203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EBBAA2-3548-C645-B00A-94A96CF63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118" y="5471426"/>
            <a:ext cx="1133475" cy="11706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D8248D-A6A5-6249-BFB8-D041FDC63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782" y="3034757"/>
            <a:ext cx="1476375" cy="12528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83ACB74-CD97-C045-9648-25959D859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55" y="590309"/>
            <a:ext cx="1304925" cy="17252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8C502DD-A843-F44B-A049-75A07C04F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7704" y="760374"/>
            <a:ext cx="1047750" cy="14684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A7BC3B-74AE-ED43-ABEC-0AFA6D167D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3909" y="3244139"/>
            <a:ext cx="952500" cy="134524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6FB4F49-83BB-8946-A9FA-187F4F7BD7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5212" y="4886092"/>
            <a:ext cx="1628775" cy="175600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6894D62-BD23-2F47-B0FC-548C82B64D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8634" y="717263"/>
            <a:ext cx="1543050" cy="158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39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spberry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96CB7E-507E-134E-BEF2-6B2FC1C6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306" y="2854215"/>
            <a:ext cx="1762125" cy="1878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4D004-40F9-FC4F-AD34-FBA1A16BE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" y="5201999"/>
            <a:ext cx="2019300" cy="1285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08F6E-3154-8A44-86EC-25ACDB40F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089" y="5061797"/>
            <a:ext cx="1628775" cy="1717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0314E-33E4-A240-B258-F6F23CA85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977" y="560038"/>
            <a:ext cx="1543050" cy="1546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83B976-AC07-3444-9FDB-99178D6A0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46" y="3031523"/>
            <a:ext cx="1514475" cy="1396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FB7F74-9EDE-EC49-9D4A-71B6F0379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1662" y="586598"/>
            <a:ext cx="1466850" cy="1647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AE7008-507C-E84E-8098-FE51C314D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4492" y="600671"/>
            <a:ext cx="1047750" cy="14362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999988-D8D6-7F4F-894E-C727DA7F66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274" y="601883"/>
            <a:ext cx="1304925" cy="16873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A9761F-E28C-3347-BDCD-BA8AF30983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1774" y="2771593"/>
            <a:ext cx="952500" cy="1315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29DD3E-19BC-9846-AD45-DB89987175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4099" y="5187225"/>
            <a:ext cx="1847850" cy="13257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403552-A4CA-7F4F-ACD2-629FEC6CA6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8309" y="5405965"/>
            <a:ext cx="1133475" cy="11450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943579-7251-6043-B377-D7A901E44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3289" y="3094318"/>
            <a:ext cx="1476375" cy="122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96D94C-1649-7143-B0D9-1ECD5E7131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419" y="1381398"/>
            <a:ext cx="5774635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Workshop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B3AE0-7500-0841-9802-3C0FF51C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AF67C-3C5E-774E-B973-5E7CB39EF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901915"/>
            <a:ext cx="2447541" cy="59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4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96D94C-1649-7143-B0D9-1ECD5E7131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419" y="1381398"/>
            <a:ext cx="5774635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Workshop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0F762-DAD9-C446-8A6C-8C057FB64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3810" y="473725"/>
            <a:ext cx="3247450" cy="6550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B3AE0-7500-0841-9802-3C0FF51C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5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96D94C-1649-7143-B0D9-1ECD5E7131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419" y="1381398"/>
            <a:ext cx="5774635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Workshop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0F762-DAD9-C446-8A6C-8C057FB64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r="21795"/>
          <a:stretch/>
        </p:blipFill>
        <p:spPr>
          <a:xfrm>
            <a:off x="5993824" y="986664"/>
            <a:ext cx="3150176" cy="6148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B3AE0-7500-0841-9802-3C0FF51C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7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96D94C-1649-7143-B0D9-1ECD5E7131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419" y="1381398"/>
            <a:ext cx="5774635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Workshop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0F762-DAD9-C446-8A6C-8C057FB64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7094" y="2685327"/>
            <a:ext cx="3736906" cy="4195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B3AE0-7500-0841-9802-3C0FF51C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1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96D94C-1649-7143-B0D9-1ECD5E7131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419" y="1381398"/>
            <a:ext cx="5774635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Workshop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0F762-DAD9-C446-8A6C-8C057FB64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1" r="25121"/>
          <a:stretch/>
        </p:blipFill>
        <p:spPr>
          <a:xfrm>
            <a:off x="6380740" y="1203767"/>
            <a:ext cx="2569004" cy="5948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B3AE0-7500-0841-9802-3C0FF51C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1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ble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6825D49-7527-504A-B4D6-6B713D152C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845" y="1872466"/>
            <a:ext cx="5047204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Problem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401D9-B4CB-F94D-91C0-34D4700A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0D59C-ECBD-1C40-BDA2-DEE47963F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51" y="805854"/>
            <a:ext cx="2157811" cy="60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9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oble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6825D49-7527-504A-B4D6-6B713D152C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845" y="1872466"/>
            <a:ext cx="5047204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Problem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60C12-D832-F149-841E-0FD4D4B63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51" y="901915"/>
            <a:ext cx="2447541" cy="5956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401D9-B4CB-F94D-91C0-34D4700A2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1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2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  <p:sldLayoutId id="2147483878" r:id="rId26"/>
    <p:sldLayoutId id="2147483879" r:id="rId27"/>
    <p:sldLayoutId id="2147483880" r:id="rId2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50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6AF4B6-6F50-CC4E-A904-B9DAC74DFD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Activity: </a:t>
            </a:r>
            <a:r>
              <a:rPr lang="en-US" sz="5000" dirty="0" err="1">
                <a:latin typeface="Arial Rounded MT Bold" panose="020F0704030504030204" pitchFamily="34" charset="77"/>
              </a:rPr>
              <a:t>Histiaeus’s</a:t>
            </a:r>
            <a:r>
              <a:rPr lang="en-US" sz="5000" dirty="0">
                <a:latin typeface="Arial Rounded MT Bold" panose="020F0704030504030204" pitchFamily="34" charset="77"/>
              </a:rPr>
              <a:t> Servant</a:t>
            </a:r>
          </a:p>
        </p:txBody>
      </p:sp>
    </p:spTree>
    <p:extLst>
      <p:ext uri="{BB962C8B-B14F-4D97-AF65-F5344CB8AC3E}">
        <p14:creationId xmlns:p14="http://schemas.microsoft.com/office/powerpoint/2010/main" val="3102760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BDE2A2-DF8B-8E45-A51C-01D0F79FB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Problems </a:t>
            </a:r>
            <a:r>
              <a:rPr lang="en-US" dirty="0"/>
              <a:t>w</a:t>
            </a:r>
            <a:r>
              <a:rPr lang="en-US" sz="5000" dirty="0">
                <a:latin typeface="Arial Rounded MT Bold" panose="020F0704030504030204" pitchFamily="34" charset="77"/>
              </a:rPr>
              <a:t>ith </a:t>
            </a:r>
            <a:r>
              <a:rPr lang="en-US" dirty="0"/>
              <a:t>t</a:t>
            </a:r>
            <a:r>
              <a:rPr lang="en-US" sz="5000" dirty="0">
                <a:latin typeface="Arial Rounded MT Bold" panose="020F0704030504030204" pitchFamily="34" charset="77"/>
              </a:rPr>
              <a:t>he System?</a:t>
            </a:r>
          </a:p>
        </p:txBody>
      </p:sp>
    </p:spTree>
    <p:extLst>
      <p:ext uri="{BB962C8B-B14F-4D97-AF65-F5344CB8AC3E}">
        <p14:creationId xmlns:p14="http://schemas.microsoft.com/office/powerpoint/2010/main" val="419744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3293E4-64C1-3948-A979-050B6DC29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Sir Francis Bacon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2B7BB-AD44-1D4F-BEBF-7A80BA6A3C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He came up the </a:t>
            </a:r>
            <a:r>
              <a:rPr lang="en-US" dirty="0"/>
              <a:t>idea that knowledge should be based only on inductive reasoning and observations, also known as </a:t>
            </a:r>
            <a:r>
              <a:rPr lang="en-US" b="1" dirty="0"/>
              <a:t>the scientific method</a:t>
            </a:r>
            <a:r>
              <a:rPr lang="en-US" dirty="0"/>
              <a:t>.</a:t>
            </a:r>
          </a:p>
          <a:p>
            <a:endParaRPr lang="en-US" sz="17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He came up with a Steganographic method of hiding messages by using different fonts.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7D3D63-E2F1-C649-A1C5-7B5779ABE05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16519" y="2233283"/>
            <a:ext cx="4034828" cy="423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F7A99-42D4-AE4F-B929-333BA7A427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The Bacon Cipher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8864D-232B-0742-A405-3C8C11C3DA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The </a:t>
            </a:r>
            <a:r>
              <a:rPr lang="en-US" sz="2000" b="1" dirty="0">
                <a:latin typeface="Century Gothic" panose="020B0502020202020204" pitchFamily="34" charset="0"/>
              </a:rPr>
              <a:t>Bacon cipher</a:t>
            </a:r>
            <a:r>
              <a:rPr lang="en-US" sz="2000" dirty="0">
                <a:latin typeface="Century Gothic" panose="020B0502020202020204" pitchFamily="34" charset="0"/>
              </a:rPr>
              <a:t> is a method of hiding a message inside another message by </a:t>
            </a:r>
            <a:r>
              <a:rPr lang="en-US" sz="2000" b="1" dirty="0">
                <a:latin typeface="Century Gothic" panose="020B0502020202020204" pitchFamily="34" charset="0"/>
              </a:rPr>
              <a:t>changing fonts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</a:rPr>
              <a:t>Write out the message we want to hide.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</a:rPr>
              <a:t>Choose 2 different font types, A and B, </a:t>
            </a:r>
            <a:r>
              <a:rPr lang="en-US" dirty="0"/>
              <a:t>such as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bold</a:t>
            </a:r>
            <a:r>
              <a:rPr lang="en-US" sz="2000" dirty="0">
                <a:latin typeface="Century Gothic" panose="020B0502020202020204" pitchFamily="34" charset="0"/>
              </a:rPr>
              <a:t> and </a:t>
            </a:r>
            <a:r>
              <a:rPr lang="en-US" sz="2000" i="1" dirty="0">
                <a:latin typeface="Century Gothic" panose="020B0502020202020204" pitchFamily="34" charset="0"/>
              </a:rPr>
              <a:t>italic</a:t>
            </a:r>
            <a:r>
              <a:rPr lang="en-US" sz="2000" dirty="0">
                <a:latin typeface="Century Gothic" panose="020B0502020202020204" pitchFamily="34" charset="0"/>
              </a:rPr>
              <a:t> or </a:t>
            </a:r>
            <a:r>
              <a:rPr lang="en-US" sz="2000" dirty="0">
                <a:latin typeface="Comic Sans MS" panose="030F0902030302020204" pitchFamily="66" charset="0"/>
              </a:rPr>
              <a:t>Comic Sans</a:t>
            </a:r>
            <a:r>
              <a:rPr lang="en-US" sz="2000" dirty="0">
                <a:latin typeface="Century Gothic" panose="020B0502020202020204" pitchFamily="34" charset="0"/>
              </a:rPr>
              <a:t> and </a:t>
            </a:r>
            <a:r>
              <a:rPr lang="en-US" sz="2000" dirty="0">
                <a:latin typeface="Edwardian Script ITC" panose="030303020407070D0804" pitchFamily="66" charset="77"/>
              </a:rPr>
              <a:t>Edwardian Script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</a:rPr>
              <a:t>Write out a boring message with at least 5 times as many letters in it as the hidden message.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Change the font of the boring message from style A to B for each of the corresponding letters in the hidden message.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81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/>
              <a:t>Bacon message: 	I </a:t>
            </a:r>
            <a:r>
              <a:rPr lang="en-US" dirty="0" err="1"/>
              <a:t>WENt</a:t>
            </a:r>
            <a:r>
              <a:rPr lang="en-US" dirty="0"/>
              <a:t>  TO SCHOOL </a:t>
            </a:r>
            <a:r>
              <a:rPr lang="en-US" dirty="0" err="1"/>
              <a:t>tODay</a:t>
            </a:r>
            <a:r>
              <a:rPr lang="en-US" dirty="0"/>
              <a:t>, </a:t>
            </a:r>
            <a:r>
              <a:rPr lang="en-US" dirty="0" err="1"/>
              <a:t>iT</a:t>
            </a:r>
            <a:r>
              <a:rPr lang="en-US" dirty="0"/>
              <a:t> Was </a:t>
            </a:r>
            <a:r>
              <a:rPr lang="en-US" dirty="0" err="1"/>
              <a:t>RaInING</a:t>
            </a:r>
            <a:r>
              <a:rPr lang="en-US" dirty="0"/>
              <a:t>. 			</a:t>
            </a:r>
            <a:r>
              <a:rPr lang="en-US" dirty="0" err="1"/>
              <a:t>nO</a:t>
            </a:r>
            <a:r>
              <a:rPr lang="en-US" dirty="0"/>
              <a:t> I </a:t>
            </a:r>
            <a:r>
              <a:rPr lang="en-US" dirty="0" err="1"/>
              <a:t>dO</a:t>
            </a:r>
            <a:r>
              <a:rPr lang="en-US" dirty="0"/>
              <a:t> </a:t>
            </a:r>
            <a:r>
              <a:rPr lang="en-US" dirty="0" err="1"/>
              <a:t>NOt</a:t>
            </a:r>
            <a:r>
              <a:rPr lang="en-US" dirty="0"/>
              <a:t> </a:t>
            </a:r>
            <a:r>
              <a:rPr lang="en-US" dirty="0" err="1"/>
              <a:t>lIKe</a:t>
            </a:r>
            <a:r>
              <a:rPr lang="en-US" dirty="0"/>
              <a:t> it </a:t>
            </a:r>
            <a:r>
              <a:rPr lang="en-US" dirty="0" err="1"/>
              <a:t>WHen</a:t>
            </a:r>
            <a:r>
              <a:rPr lang="en-US" dirty="0"/>
              <a:t> </a:t>
            </a:r>
            <a:r>
              <a:rPr lang="en-US" dirty="0" err="1"/>
              <a:t>iT</a:t>
            </a:r>
            <a:r>
              <a:rPr lang="en-US" dirty="0"/>
              <a:t> </a:t>
            </a:r>
            <a:r>
              <a:rPr lang="en-US" dirty="0" err="1"/>
              <a:t>RAIns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665673"/>
              </p:ext>
            </p:extLst>
          </p:nvPr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09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/>
              <a:t>Bacon message: 	I </a:t>
            </a:r>
            <a:r>
              <a:rPr lang="en-US" dirty="0" err="1"/>
              <a:t>WENt</a:t>
            </a:r>
            <a:r>
              <a:rPr lang="en-US" dirty="0"/>
              <a:t>  TO SCHOOL </a:t>
            </a:r>
            <a:r>
              <a:rPr lang="en-US" dirty="0" err="1"/>
              <a:t>tODay</a:t>
            </a:r>
            <a:r>
              <a:rPr lang="en-US" dirty="0"/>
              <a:t>, </a:t>
            </a:r>
            <a:r>
              <a:rPr lang="en-US" dirty="0" err="1"/>
              <a:t>iT</a:t>
            </a:r>
            <a:r>
              <a:rPr lang="en-US" dirty="0"/>
              <a:t> Was </a:t>
            </a:r>
            <a:r>
              <a:rPr lang="en-US" dirty="0" err="1"/>
              <a:t>RaInING</a:t>
            </a:r>
            <a:r>
              <a:rPr lang="en-US" dirty="0"/>
              <a:t>. 			</a:t>
            </a:r>
            <a:r>
              <a:rPr lang="en-US" dirty="0" err="1"/>
              <a:t>nO</a:t>
            </a:r>
            <a:r>
              <a:rPr lang="en-US" dirty="0"/>
              <a:t> I </a:t>
            </a:r>
            <a:r>
              <a:rPr lang="en-US" dirty="0" err="1"/>
              <a:t>dO</a:t>
            </a:r>
            <a:r>
              <a:rPr lang="en-US" dirty="0"/>
              <a:t> </a:t>
            </a:r>
            <a:r>
              <a:rPr lang="en-US" dirty="0" err="1"/>
              <a:t>NOt</a:t>
            </a:r>
            <a:r>
              <a:rPr lang="en-US" dirty="0"/>
              <a:t> </a:t>
            </a:r>
            <a:r>
              <a:rPr lang="en-US" dirty="0" err="1"/>
              <a:t>lIKe</a:t>
            </a:r>
            <a:r>
              <a:rPr lang="en-US" dirty="0"/>
              <a:t> it </a:t>
            </a:r>
            <a:r>
              <a:rPr lang="en-US" dirty="0" err="1"/>
              <a:t>WHen</a:t>
            </a:r>
            <a:r>
              <a:rPr lang="en-US" dirty="0"/>
              <a:t> </a:t>
            </a:r>
            <a:r>
              <a:rPr lang="en-US" dirty="0" err="1"/>
              <a:t>iT</a:t>
            </a:r>
            <a:r>
              <a:rPr lang="en-US" dirty="0"/>
              <a:t> </a:t>
            </a:r>
            <a:r>
              <a:rPr lang="en-US" dirty="0" err="1"/>
              <a:t>RAIns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A: UPPERCASE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Font type B: lowercase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208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/>
              <a:t>Bacon message: 	</a:t>
            </a:r>
            <a:r>
              <a:rPr lang="en-US" dirty="0">
                <a:highlight>
                  <a:srgbClr val="FFFF00"/>
                </a:highlight>
              </a:rPr>
              <a:t>I </a:t>
            </a:r>
            <a:r>
              <a:rPr lang="en-US" dirty="0" err="1">
                <a:highlight>
                  <a:srgbClr val="FFFF00"/>
                </a:highlight>
              </a:rPr>
              <a:t>WENt</a:t>
            </a:r>
            <a:r>
              <a:rPr lang="en-US" dirty="0"/>
              <a:t>  TO SCHOOL </a:t>
            </a:r>
            <a:r>
              <a:rPr lang="en-US" dirty="0" err="1"/>
              <a:t>tODay</a:t>
            </a:r>
            <a:r>
              <a:rPr lang="en-US" dirty="0"/>
              <a:t>, </a:t>
            </a:r>
            <a:r>
              <a:rPr lang="en-US" dirty="0" err="1"/>
              <a:t>iT</a:t>
            </a:r>
            <a:r>
              <a:rPr lang="en-US" dirty="0"/>
              <a:t> Was </a:t>
            </a:r>
            <a:r>
              <a:rPr lang="en-US" dirty="0" err="1"/>
              <a:t>RaInING</a:t>
            </a:r>
            <a:r>
              <a:rPr lang="en-US" dirty="0"/>
              <a:t>. 			</a:t>
            </a:r>
            <a:r>
              <a:rPr lang="en-US" dirty="0" err="1"/>
              <a:t>nO</a:t>
            </a:r>
            <a:r>
              <a:rPr lang="en-US" dirty="0"/>
              <a:t> I </a:t>
            </a:r>
            <a:r>
              <a:rPr lang="en-US" dirty="0" err="1"/>
              <a:t>dO</a:t>
            </a:r>
            <a:r>
              <a:rPr lang="en-US" dirty="0"/>
              <a:t> </a:t>
            </a:r>
            <a:r>
              <a:rPr lang="en-US" dirty="0" err="1"/>
              <a:t>NOt</a:t>
            </a:r>
            <a:r>
              <a:rPr lang="en-US" dirty="0"/>
              <a:t> </a:t>
            </a:r>
            <a:r>
              <a:rPr lang="en-US" dirty="0" err="1"/>
              <a:t>lIKe</a:t>
            </a:r>
            <a:r>
              <a:rPr lang="en-US" dirty="0"/>
              <a:t> it </a:t>
            </a:r>
            <a:r>
              <a:rPr lang="en-US" dirty="0" err="1"/>
              <a:t>WHen</a:t>
            </a:r>
            <a:r>
              <a:rPr lang="en-US" dirty="0"/>
              <a:t> </a:t>
            </a:r>
            <a:r>
              <a:rPr lang="en-US" dirty="0" err="1"/>
              <a:t>iT</a:t>
            </a:r>
            <a:r>
              <a:rPr lang="en-US" dirty="0"/>
              <a:t> </a:t>
            </a:r>
            <a:r>
              <a:rPr lang="en-US" dirty="0" err="1"/>
              <a:t>RAIns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A: </a:t>
            </a:r>
            <a:r>
              <a:rPr lang="en-US" dirty="0"/>
              <a:t>UPPERCASE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B: lowercase</a:t>
            </a:r>
          </a:p>
          <a:p>
            <a:r>
              <a:rPr lang="en-US" dirty="0"/>
              <a:t>Translated: </a:t>
            </a:r>
            <a:r>
              <a:rPr lang="en-US" dirty="0">
                <a:highlight>
                  <a:srgbClr val="FFFF00"/>
                </a:highlight>
              </a:rPr>
              <a:t>AAAAB</a:t>
            </a:r>
          </a:p>
          <a:p>
            <a:r>
              <a:rPr lang="en-US" dirty="0"/>
              <a:t>Hidden message: </a:t>
            </a:r>
            <a:r>
              <a:rPr lang="en-US" dirty="0">
                <a:highlight>
                  <a:srgbClr val="FFFF00"/>
                </a:highlight>
              </a:rPr>
              <a:t>B</a:t>
            </a:r>
            <a:endParaRPr lang="en-US" sz="2000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620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/>
              <a:t>Bacon message: 	</a:t>
            </a:r>
            <a:r>
              <a:rPr lang="en-US" dirty="0">
                <a:highlight>
                  <a:srgbClr val="FFFF00"/>
                </a:highlight>
              </a:rPr>
              <a:t>I </a:t>
            </a:r>
            <a:r>
              <a:rPr lang="en-US" dirty="0" err="1">
                <a:highlight>
                  <a:srgbClr val="FFFF00"/>
                </a:highlight>
              </a:rPr>
              <a:t>WENt</a:t>
            </a:r>
            <a:r>
              <a:rPr lang="en-US" dirty="0"/>
              <a:t>  </a:t>
            </a:r>
            <a:r>
              <a:rPr lang="en-US" dirty="0">
                <a:highlight>
                  <a:srgbClr val="A3CA3E"/>
                </a:highlight>
              </a:rPr>
              <a:t>TO SCH</a:t>
            </a:r>
            <a:r>
              <a:rPr lang="en-US" dirty="0"/>
              <a:t>OOL </a:t>
            </a:r>
            <a:r>
              <a:rPr lang="en-US" dirty="0" err="1"/>
              <a:t>tODay</a:t>
            </a:r>
            <a:r>
              <a:rPr lang="en-US" dirty="0"/>
              <a:t>, </a:t>
            </a:r>
            <a:r>
              <a:rPr lang="en-US" dirty="0" err="1"/>
              <a:t>iT</a:t>
            </a:r>
            <a:r>
              <a:rPr lang="en-US" dirty="0"/>
              <a:t> Was </a:t>
            </a:r>
            <a:r>
              <a:rPr lang="en-US" dirty="0" err="1"/>
              <a:t>RaInING</a:t>
            </a:r>
            <a:r>
              <a:rPr lang="en-US" dirty="0"/>
              <a:t>. 			</a:t>
            </a:r>
            <a:r>
              <a:rPr lang="en-US" dirty="0" err="1"/>
              <a:t>nO</a:t>
            </a:r>
            <a:r>
              <a:rPr lang="en-US" dirty="0"/>
              <a:t> I </a:t>
            </a:r>
            <a:r>
              <a:rPr lang="en-US" dirty="0" err="1"/>
              <a:t>dO</a:t>
            </a:r>
            <a:r>
              <a:rPr lang="en-US" dirty="0"/>
              <a:t> </a:t>
            </a:r>
            <a:r>
              <a:rPr lang="en-US" dirty="0" err="1"/>
              <a:t>NOt</a:t>
            </a:r>
            <a:r>
              <a:rPr lang="en-US" dirty="0"/>
              <a:t> </a:t>
            </a:r>
            <a:r>
              <a:rPr lang="en-US" dirty="0" err="1"/>
              <a:t>lIKe</a:t>
            </a:r>
            <a:r>
              <a:rPr lang="en-US" dirty="0"/>
              <a:t> it </a:t>
            </a:r>
            <a:r>
              <a:rPr lang="en-US" dirty="0" err="1"/>
              <a:t>WHen</a:t>
            </a:r>
            <a:r>
              <a:rPr lang="en-US" dirty="0"/>
              <a:t> </a:t>
            </a:r>
            <a:r>
              <a:rPr lang="en-US" dirty="0" err="1"/>
              <a:t>iT</a:t>
            </a:r>
            <a:r>
              <a:rPr lang="en-US" dirty="0"/>
              <a:t> </a:t>
            </a:r>
            <a:r>
              <a:rPr lang="en-US" dirty="0" err="1"/>
              <a:t>RAIns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A: </a:t>
            </a:r>
            <a:r>
              <a:rPr lang="en-US" dirty="0"/>
              <a:t>UPPERCASE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B: lowercase</a:t>
            </a:r>
          </a:p>
          <a:p>
            <a:r>
              <a:rPr lang="en-US" dirty="0"/>
              <a:t>Translated: </a:t>
            </a:r>
            <a:r>
              <a:rPr lang="en-US" dirty="0">
                <a:highlight>
                  <a:srgbClr val="FFFF00"/>
                </a:highlight>
              </a:rPr>
              <a:t>AAAAB</a:t>
            </a:r>
            <a:r>
              <a:rPr lang="en-US" dirty="0"/>
              <a:t> </a:t>
            </a:r>
            <a:r>
              <a:rPr lang="en-US" dirty="0">
                <a:highlight>
                  <a:srgbClr val="A3CA3E"/>
                </a:highlight>
              </a:rPr>
              <a:t>AAAAA</a:t>
            </a:r>
            <a:endParaRPr lang="en-US" dirty="0"/>
          </a:p>
          <a:p>
            <a:r>
              <a:rPr lang="en-US" dirty="0"/>
              <a:t>Hidden message: </a:t>
            </a:r>
            <a:r>
              <a:rPr lang="en-US" dirty="0">
                <a:highlight>
                  <a:srgbClr val="FFFF00"/>
                </a:highlight>
              </a:rPr>
              <a:t>B</a:t>
            </a:r>
            <a:r>
              <a:rPr lang="en-US" dirty="0">
                <a:highlight>
                  <a:srgbClr val="A3CA3E"/>
                </a:highlight>
              </a:rPr>
              <a:t>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360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/>
              <a:t>Bacon message: 	</a:t>
            </a:r>
            <a:r>
              <a:rPr lang="en-US" dirty="0">
                <a:highlight>
                  <a:srgbClr val="FFFF00"/>
                </a:highlight>
              </a:rPr>
              <a:t>I </a:t>
            </a:r>
            <a:r>
              <a:rPr lang="en-US" dirty="0" err="1">
                <a:highlight>
                  <a:srgbClr val="FFFF00"/>
                </a:highlight>
              </a:rPr>
              <a:t>WENt</a:t>
            </a:r>
            <a:r>
              <a:rPr lang="en-US" dirty="0"/>
              <a:t>  </a:t>
            </a:r>
            <a:r>
              <a:rPr lang="en-US" dirty="0">
                <a:highlight>
                  <a:srgbClr val="A3CA3E"/>
                </a:highlight>
              </a:rPr>
              <a:t>TO SCH</a:t>
            </a:r>
            <a:r>
              <a:rPr lang="en-US" dirty="0">
                <a:highlight>
                  <a:srgbClr val="FF00FF"/>
                </a:highlight>
              </a:rPr>
              <a:t>OOL </a:t>
            </a:r>
            <a:r>
              <a:rPr lang="en-US" dirty="0" err="1">
                <a:highlight>
                  <a:srgbClr val="FF00FF"/>
                </a:highlight>
              </a:rPr>
              <a:t>tO</a:t>
            </a:r>
            <a:r>
              <a:rPr lang="en-US" dirty="0" err="1"/>
              <a:t>Day</a:t>
            </a:r>
            <a:r>
              <a:rPr lang="en-US" dirty="0"/>
              <a:t>, </a:t>
            </a:r>
            <a:r>
              <a:rPr lang="en-US" dirty="0" err="1"/>
              <a:t>iT</a:t>
            </a:r>
            <a:r>
              <a:rPr lang="en-US" dirty="0"/>
              <a:t> Was </a:t>
            </a:r>
            <a:r>
              <a:rPr lang="en-US" dirty="0" err="1"/>
              <a:t>RaInING</a:t>
            </a:r>
            <a:r>
              <a:rPr lang="en-US" dirty="0"/>
              <a:t>. 			</a:t>
            </a:r>
            <a:r>
              <a:rPr lang="en-US" dirty="0" err="1"/>
              <a:t>nO</a:t>
            </a:r>
            <a:r>
              <a:rPr lang="en-US" dirty="0"/>
              <a:t> I </a:t>
            </a:r>
            <a:r>
              <a:rPr lang="en-US" dirty="0" err="1"/>
              <a:t>dO</a:t>
            </a:r>
            <a:r>
              <a:rPr lang="en-US" dirty="0"/>
              <a:t> </a:t>
            </a:r>
            <a:r>
              <a:rPr lang="en-US" dirty="0" err="1"/>
              <a:t>NOt</a:t>
            </a:r>
            <a:r>
              <a:rPr lang="en-US" dirty="0"/>
              <a:t> </a:t>
            </a:r>
            <a:r>
              <a:rPr lang="en-US" dirty="0" err="1"/>
              <a:t>lIKe</a:t>
            </a:r>
            <a:r>
              <a:rPr lang="en-US" dirty="0"/>
              <a:t> it </a:t>
            </a:r>
            <a:r>
              <a:rPr lang="en-US" dirty="0" err="1"/>
              <a:t>WHen</a:t>
            </a:r>
            <a:r>
              <a:rPr lang="en-US" dirty="0"/>
              <a:t> </a:t>
            </a:r>
            <a:r>
              <a:rPr lang="en-US" dirty="0" err="1"/>
              <a:t>iT</a:t>
            </a:r>
            <a:r>
              <a:rPr lang="en-US" dirty="0"/>
              <a:t> </a:t>
            </a:r>
            <a:r>
              <a:rPr lang="en-US" dirty="0" err="1"/>
              <a:t>RAIns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A: </a:t>
            </a:r>
            <a:r>
              <a:rPr lang="en-US" dirty="0"/>
              <a:t>UPPERCASE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B: lowercase</a:t>
            </a:r>
          </a:p>
          <a:p>
            <a:r>
              <a:rPr lang="en-US" dirty="0"/>
              <a:t>Translated: </a:t>
            </a:r>
            <a:r>
              <a:rPr lang="en-US" dirty="0">
                <a:highlight>
                  <a:srgbClr val="FFFF00"/>
                </a:highlight>
              </a:rPr>
              <a:t>AAAAB</a:t>
            </a:r>
            <a:r>
              <a:rPr lang="en-US" dirty="0"/>
              <a:t> </a:t>
            </a:r>
            <a:r>
              <a:rPr lang="en-US" dirty="0">
                <a:highlight>
                  <a:srgbClr val="A3CA3E"/>
                </a:highlight>
              </a:rPr>
              <a:t>AAAAA</a:t>
            </a:r>
            <a:r>
              <a:rPr lang="en-US" dirty="0"/>
              <a:t> </a:t>
            </a:r>
            <a:r>
              <a:rPr lang="en-US" dirty="0">
                <a:highlight>
                  <a:srgbClr val="FF00FF"/>
                </a:highlight>
              </a:rPr>
              <a:t>AAABA</a:t>
            </a:r>
          </a:p>
          <a:p>
            <a:r>
              <a:rPr lang="en-US" dirty="0"/>
              <a:t>Hidden message: </a:t>
            </a:r>
            <a:r>
              <a:rPr lang="en-US" dirty="0">
                <a:highlight>
                  <a:srgbClr val="FFFF00"/>
                </a:highlight>
              </a:rPr>
              <a:t>B</a:t>
            </a:r>
            <a:r>
              <a:rPr lang="en-US" dirty="0">
                <a:highlight>
                  <a:srgbClr val="A3CA3E"/>
                </a:highlight>
              </a:rPr>
              <a:t>a</a:t>
            </a:r>
            <a:r>
              <a:rPr lang="en-US" dirty="0">
                <a:highlight>
                  <a:srgbClr val="FF00FF"/>
                </a:highlight>
              </a:rPr>
              <a:t>c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13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/>
              <a:t>Bacon message: 	</a:t>
            </a:r>
            <a:r>
              <a:rPr lang="en-US" dirty="0">
                <a:highlight>
                  <a:srgbClr val="FFFF00"/>
                </a:highlight>
              </a:rPr>
              <a:t>I </a:t>
            </a:r>
            <a:r>
              <a:rPr lang="en-US" dirty="0" err="1">
                <a:highlight>
                  <a:srgbClr val="FFFF00"/>
                </a:highlight>
              </a:rPr>
              <a:t>WENt</a:t>
            </a:r>
            <a:r>
              <a:rPr lang="en-US" dirty="0"/>
              <a:t>  </a:t>
            </a:r>
            <a:r>
              <a:rPr lang="en-US" dirty="0">
                <a:highlight>
                  <a:srgbClr val="A3CA3E"/>
                </a:highlight>
              </a:rPr>
              <a:t>TO SCH</a:t>
            </a:r>
            <a:r>
              <a:rPr lang="en-US" dirty="0">
                <a:highlight>
                  <a:srgbClr val="FF00FF"/>
                </a:highlight>
              </a:rPr>
              <a:t>OOL </a:t>
            </a:r>
            <a:r>
              <a:rPr lang="en-US" dirty="0" err="1">
                <a:highlight>
                  <a:srgbClr val="FF00FF"/>
                </a:highlight>
              </a:rPr>
              <a:t>tO</a:t>
            </a:r>
            <a:r>
              <a:rPr lang="en-US" dirty="0" err="1">
                <a:highlight>
                  <a:srgbClr val="00FFFF"/>
                </a:highlight>
              </a:rPr>
              <a:t>Day</a:t>
            </a:r>
            <a:r>
              <a:rPr lang="en-US" dirty="0">
                <a:highlight>
                  <a:srgbClr val="00FFFF"/>
                </a:highlight>
              </a:rPr>
              <a:t>, </a:t>
            </a:r>
            <a:r>
              <a:rPr lang="en-US" dirty="0" err="1">
                <a:highlight>
                  <a:srgbClr val="00FFFF"/>
                </a:highlight>
              </a:rPr>
              <a:t>iT</a:t>
            </a:r>
            <a:r>
              <a:rPr lang="en-US" dirty="0"/>
              <a:t> Was </a:t>
            </a:r>
            <a:r>
              <a:rPr lang="en-US" dirty="0" err="1"/>
              <a:t>RaInING</a:t>
            </a:r>
            <a:r>
              <a:rPr lang="en-US" dirty="0"/>
              <a:t>. 			</a:t>
            </a:r>
            <a:r>
              <a:rPr lang="en-US" dirty="0" err="1"/>
              <a:t>nO</a:t>
            </a:r>
            <a:r>
              <a:rPr lang="en-US" dirty="0"/>
              <a:t> I </a:t>
            </a:r>
            <a:r>
              <a:rPr lang="en-US" dirty="0" err="1"/>
              <a:t>dO</a:t>
            </a:r>
            <a:r>
              <a:rPr lang="en-US" dirty="0"/>
              <a:t> </a:t>
            </a:r>
            <a:r>
              <a:rPr lang="en-US" dirty="0" err="1"/>
              <a:t>NOt</a:t>
            </a:r>
            <a:r>
              <a:rPr lang="en-US" dirty="0"/>
              <a:t> </a:t>
            </a:r>
            <a:r>
              <a:rPr lang="en-US" dirty="0" err="1"/>
              <a:t>lIKe</a:t>
            </a:r>
            <a:r>
              <a:rPr lang="en-US" dirty="0"/>
              <a:t> it </a:t>
            </a:r>
            <a:r>
              <a:rPr lang="en-US" dirty="0" err="1"/>
              <a:t>WHen</a:t>
            </a:r>
            <a:r>
              <a:rPr lang="en-US" dirty="0"/>
              <a:t> </a:t>
            </a:r>
            <a:r>
              <a:rPr lang="en-US" dirty="0" err="1"/>
              <a:t>iT</a:t>
            </a:r>
            <a:r>
              <a:rPr lang="en-US" dirty="0"/>
              <a:t> </a:t>
            </a:r>
            <a:r>
              <a:rPr lang="en-US" dirty="0" err="1"/>
              <a:t>RAIns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A: </a:t>
            </a:r>
            <a:r>
              <a:rPr lang="en-US" dirty="0"/>
              <a:t>UPPERCASE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B: lowercase</a:t>
            </a:r>
          </a:p>
          <a:p>
            <a:r>
              <a:rPr lang="en-US" dirty="0"/>
              <a:t>Translated: </a:t>
            </a:r>
            <a:r>
              <a:rPr lang="en-US" dirty="0">
                <a:highlight>
                  <a:srgbClr val="FFFF00"/>
                </a:highlight>
              </a:rPr>
              <a:t>AAAAB</a:t>
            </a:r>
            <a:r>
              <a:rPr lang="en-US" dirty="0"/>
              <a:t> </a:t>
            </a:r>
            <a:r>
              <a:rPr lang="en-US" dirty="0">
                <a:highlight>
                  <a:srgbClr val="A3CA3E"/>
                </a:highlight>
              </a:rPr>
              <a:t>AAAAA</a:t>
            </a:r>
            <a:r>
              <a:rPr lang="en-US" dirty="0"/>
              <a:t> </a:t>
            </a:r>
            <a:r>
              <a:rPr lang="en-US" dirty="0">
                <a:highlight>
                  <a:srgbClr val="FF00FF"/>
                </a:highlight>
              </a:rPr>
              <a:t>AAABA</a:t>
            </a:r>
            <a:r>
              <a:rPr lang="en-US" dirty="0"/>
              <a:t> </a:t>
            </a:r>
            <a:r>
              <a:rPr lang="en-US" dirty="0">
                <a:highlight>
                  <a:srgbClr val="00FFFF"/>
                </a:highlight>
              </a:rPr>
              <a:t>ABBBA</a:t>
            </a:r>
          </a:p>
          <a:p>
            <a:r>
              <a:rPr lang="en-US" dirty="0"/>
              <a:t>Hidden message: </a:t>
            </a:r>
            <a:r>
              <a:rPr lang="en-US" dirty="0" err="1">
                <a:highlight>
                  <a:srgbClr val="FFFF00"/>
                </a:highlight>
              </a:rPr>
              <a:t>B</a:t>
            </a:r>
            <a:r>
              <a:rPr lang="en-US" dirty="0" err="1">
                <a:highlight>
                  <a:srgbClr val="A3CA3E"/>
                </a:highlight>
              </a:rPr>
              <a:t>a</a:t>
            </a:r>
            <a:r>
              <a:rPr lang="en-US" dirty="0" err="1">
                <a:highlight>
                  <a:srgbClr val="FF00FF"/>
                </a:highlight>
              </a:rPr>
              <a:t>c</a:t>
            </a:r>
            <a:r>
              <a:rPr lang="en-US" dirty="0" err="1">
                <a:highlight>
                  <a:srgbClr val="00FFFF"/>
                </a:highlight>
              </a:rPr>
              <a:t>o</a:t>
            </a:r>
            <a:endParaRPr lang="en-US" dirty="0">
              <a:highlight>
                <a:srgbClr val="00FFFF"/>
              </a:highlight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09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96195F-3D21-124B-AF87-6E8A1A3C8B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419" y="1381398"/>
            <a:ext cx="6016651" cy="25405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6500">
                <a:latin typeface="Arial Rounded MT Bold" panose="020F0704030504030204" pitchFamily="34" charset="77"/>
              </a:rPr>
              <a:t>Cryptography</a:t>
            </a:r>
            <a:endParaRPr lang="en-US" sz="65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140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/>
              <a:t>Bacon message: 	</a:t>
            </a:r>
            <a:r>
              <a:rPr lang="en-US" dirty="0">
                <a:highlight>
                  <a:srgbClr val="FFFF00"/>
                </a:highlight>
              </a:rPr>
              <a:t>I </a:t>
            </a:r>
            <a:r>
              <a:rPr lang="en-US" dirty="0" err="1">
                <a:highlight>
                  <a:srgbClr val="FFFF00"/>
                </a:highlight>
              </a:rPr>
              <a:t>WENt</a:t>
            </a:r>
            <a:r>
              <a:rPr lang="en-US" dirty="0"/>
              <a:t>  </a:t>
            </a:r>
            <a:r>
              <a:rPr lang="en-US" dirty="0">
                <a:highlight>
                  <a:srgbClr val="A3CA3E"/>
                </a:highlight>
              </a:rPr>
              <a:t>TO SCH</a:t>
            </a:r>
            <a:r>
              <a:rPr lang="en-US" dirty="0">
                <a:highlight>
                  <a:srgbClr val="FF00FF"/>
                </a:highlight>
              </a:rPr>
              <a:t>OOL </a:t>
            </a:r>
            <a:r>
              <a:rPr lang="en-US" dirty="0" err="1">
                <a:highlight>
                  <a:srgbClr val="FF00FF"/>
                </a:highlight>
              </a:rPr>
              <a:t>tO</a:t>
            </a:r>
            <a:r>
              <a:rPr lang="en-US" dirty="0" err="1">
                <a:highlight>
                  <a:srgbClr val="00FFFF"/>
                </a:highlight>
              </a:rPr>
              <a:t>Day</a:t>
            </a:r>
            <a:r>
              <a:rPr lang="en-US" dirty="0">
                <a:highlight>
                  <a:srgbClr val="00FFFF"/>
                </a:highlight>
              </a:rPr>
              <a:t>, </a:t>
            </a:r>
            <a:r>
              <a:rPr lang="en-US" dirty="0" err="1">
                <a:highlight>
                  <a:srgbClr val="00FFFF"/>
                </a:highlight>
              </a:rPr>
              <a:t>iT</a:t>
            </a:r>
            <a:r>
              <a:rPr lang="en-US" dirty="0"/>
              <a:t> </a:t>
            </a:r>
            <a:r>
              <a:rPr lang="en-US" dirty="0">
                <a:highlight>
                  <a:srgbClr val="FF0000"/>
                </a:highlight>
              </a:rPr>
              <a:t>Was </a:t>
            </a:r>
            <a:r>
              <a:rPr lang="en-US" dirty="0" err="1">
                <a:highlight>
                  <a:srgbClr val="FF0000"/>
                </a:highlight>
              </a:rPr>
              <a:t>Ra</a:t>
            </a:r>
            <a:r>
              <a:rPr lang="en-US" dirty="0" err="1"/>
              <a:t>InING</a:t>
            </a:r>
            <a:r>
              <a:rPr lang="en-US" dirty="0"/>
              <a:t>. 			</a:t>
            </a:r>
            <a:r>
              <a:rPr lang="en-US" dirty="0" err="1"/>
              <a:t>nO</a:t>
            </a:r>
            <a:r>
              <a:rPr lang="en-US" dirty="0"/>
              <a:t> I </a:t>
            </a:r>
            <a:r>
              <a:rPr lang="en-US" dirty="0" err="1"/>
              <a:t>dO</a:t>
            </a:r>
            <a:r>
              <a:rPr lang="en-US" dirty="0"/>
              <a:t> </a:t>
            </a:r>
            <a:r>
              <a:rPr lang="en-US" dirty="0" err="1"/>
              <a:t>NOt</a:t>
            </a:r>
            <a:r>
              <a:rPr lang="en-US" dirty="0"/>
              <a:t> </a:t>
            </a:r>
            <a:r>
              <a:rPr lang="en-US" dirty="0" err="1"/>
              <a:t>lIKe</a:t>
            </a:r>
            <a:r>
              <a:rPr lang="en-US" dirty="0"/>
              <a:t> it </a:t>
            </a:r>
            <a:r>
              <a:rPr lang="en-US" dirty="0" err="1"/>
              <a:t>WHen</a:t>
            </a:r>
            <a:r>
              <a:rPr lang="en-US" dirty="0"/>
              <a:t> </a:t>
            </a:r>
            <a:r>
              <a:rPr lang="en-US" dirty="0" err="1"/>
              <a:t>iT</a:t>
            </a:r>
            <a:r>
              <a:rPr lang="en-US" dirty="0"/>
              <a:t> </a:t>
            </a:r>
            <a:r>
              <a:rPr lang="en-US" dirty="0" err="1"/>
              <a:t>RAIns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A: </a:t>
            </a:r>
            <a:r>
              <a:rPr lang="en-US" dirty="0"/>
              <a:t>UPPERCASE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B: lowercase</a:t>
            </a:r>
          </a:p>
          <a:p>
            <a:r>
              <a:rPr lang="en-US" dirty="0"/>
              <a:t>Translated: </a:t>
            </a:r>
            <a:r>
              <a:rPr lang="en-US" dirty="0">
                <a:highlight>
                  <a:srgbClr val="FFFF00"/>
                </a:highlight>
              </a:rPr>
              <a:t>AAAAB</a:t>
            </a:r>
            <a:r>
              <a:rPr lang="en-US" dirty="0"/>
              <a:t> </a:t>
            </a:r>
            <a:r>
              <a:rPr lang="en-US" dirty="0">
                <a:highlight>
                  <a:srgbClr val="A3CA3E"/>
                </a:highlight>
              </a:rPr>
              <a:t>AAAAA</a:t>
            </a:r>
            <a:r>
              <a:rPr lang="en-US" dirty="0"/>
              <a:t> </a:t>
            </a:r>
            <a:r>
              <a:rPr lang="en-US" dirty="0">
                <a:highlight>
                  <a:srgbClr val="FF00FF"/>
                </a:highlight>
              </a:rPr>
              <a:t>AAABA</a:t>
            </a:r>
            <a:r>
              <a:rPr lang="en-US" dirty="0"/>
              <a:t> </a:t>
            </a:r>
            <a:r>
              <a:rPr lang="en-US" dirty="0">
                <a:highlight>
                  <a:srgbClr val="00FFFF"/>
                </a:highlight>
              </a:rPr>
              <a:t>ABBBA</a:t>
            </a:r>
            <a:r>
              <a:rPr lang="en-US" dirty="0"/>
              <a:t> </a:t>
            </a:r>
            <a:r>
              <a:rPr lang="en-US" dirty="0">
                <a:highlight>
                  <a:srgbClr val="FF0000"/>
                </a:highlight>
              </a:rPr>
              <a:t>ABBAB</a:t>
            </a:r>
          </a:p>
          <a:p>
            <a:r>
              <a:rPr lang="en-US" dirty="0"/>
              <a:t>Hidden message: </a:t>
            </a:r>
            <a:r>
              <a:rPr lang="en-US" dirty="0">
                <a:highlight>
                  <a:srgbClr val="FFFF00"/>
                </a:highlight>
              </a:rPr>
              <a:t>B</a:t>
            </a:r>
            <a:r>
              <a:rPr lang="en-US" dirty="0">
                <a:highlight>
                  <a:srgbClr val="A3CA3E"/>
                </a:highlight>
              </a:rPr>
              <a:t>a</a:t>
            </a:r>
            <a:r>
              <a:rPr lang="en-US" dirty="0">
                <a:highlight>
                  <a:srgbClr val="FF00FF"/>
                </a:highlight>
              </a:rPr>
              <a:t>c</a:t>
            </a:r>
            <a:r>
              <a:rPr lang="en-US" dirty="0">
                <a:highlight>
                  <a:srgbClr val="00FFFF"/>
                </a:highlight>
              </a:rPr>
              <a:t>o</a:t>
            </a:r>
            <a:r>
              <a:rPr lang="en-US" dirty="0">
                <a:highlight>
                  <a:srgbClr val="FF0000"/>
                </a:highlight>
              </a:rPr>
              <a:t>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295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/>
              <a:t>Bacon message: 	</a:t>
            </a:r>
            <a:r>
              <a:rPr lang="en-US" dirty="0">
                <a:highlight>
                  <a:srgbClr val="FFFF00"/>
                </a:highlight>
              </a:rPr>
              <a:t>I </a:t>
            </a:r>
            <a:r>
              <a:rPr lang="en-US" dirty="0" err="1">
                <a:highlight>
                  <a:srgbClr val="FFFF00"/>
                </a:highlight>
              </a:rPr>
              <a:t>WENt</a:t>
            </a:r>
            <a:r>
              <a:rPr lang="en-US" dirty="0"/>
              <a:t>  </a:t>
            </a:r>
            <a:r>
              <a:rPr lang="en-US" dirty="0">
                <a:highlight>
                  <a:srgbClr val="A3CA3E"/>
                </a:highlight>
              </a:rPr>
              <a:t>TO SCH</a:t>
            </a:r>
            <a:r>
              <a:rPr lang="en-US" dirty="0">
                <a:highlight>
                  <a:srgbClr val="FF00FF"/>
                </a:highlight>
              </a:rPr>
              <a:t>OOL </a:t>
            </a:r>
            <a:r>
              <a:rPr lang="en-US" dirty="0" err="1">
                <a:highlight>
                  <a:srgbClr val="FF00FF"/>
                </a:highlight>
              </a:rPr>
              <a:t>tO</a:t>
            </a:r>
            <a:r>
              <a:rPr lang="en-US" dirty="0" err="1">
                <a:highlight>
                  <a:srgbClr val="00FFFF"/>
                </a:highlight>
              </a:rPr>
              <a:t>Day</a:t>
            </a:r>
            <a:r>
              <a:rPr lang="en-US" dirty="0">
                <a:highlight>
                  <a:srgbClr val="00FFFF"/>
                </a:highlight>
              </a:rPr>
              <a:t>, </a:t>
            </a:r>
            <a:r>
              <a:rPr lang="en-US" dirty="0" err="1">
                <a:highlight>
                  <a:srgbClr val="00FFFF"/>
                </a:highlight>
              </a:rPr>
              <a:t>iT</a:t>
            </a:r>
            <a:r>
              <a:rPr lang="en-US" dirty="0"/>
              <a:t> </a:t>
            </a:r>
            <a:r>
              <a:rPr lang="en-US" dirty="0">
                <a:highlight>
                  <a:srgbClr val="FF0000"/>
                </a:highlight>
              </a:rPr>
              <a:t>Was </a:t>
            </a:r>
            <a:r>
              <a:rPr lang="en-US" dirty="0" err="1">
                <a:highlight>
                  <a:srgbClr val="FF0000"/>
                </a:highlight>
              </a:rPr>
              <a:t>Ra</a:t>
            </a:r>
            <a:r>
              <a:rPr lang="en-US" dirty="0" err="1"/>
              <a:t>InING</a:t>
            </a:r>
            <a:r>
              <a:rPr lang="en-US" dirty="0"/>
              <a:t>. 			</a:t>
            </a:r>
            <a:r>
              <a:rPr lang="en-US" dirty="0" err="1"/>
              <a:t>nO</a:t>
            </a:r>
            <a:r>
              <a:rPr lang="en-US" dirty="0"/>
              <a:t> I </a:t>
            </a:r>
            <a:r>
              <a:rPr lang="en-US" dirty="0" err="1"/>
              <a:t>dO</a:t>
            </a:r>
            <a:r>
              <a:rPr lang="en-US" dirty="0"/>
              <a:t> </a:t>
            </a:r>
            <a:r>
              <a:rPr lang="en-US" dirty="0" err="1"/>
              <a:t>NOt</a:t>
            </a:r>
            <a:r>
              <a:rPr lang="en-US" dirty="0"/>
              <a:t> </a:t>
            </a:r>
            <a:r>
              <a:rPr lang="en-US" dirty="0" err="1"/>
              <a:t>lIKe</a:t>
            </a:r>
            <a:r>
              <a:rPr lang="en-US" dirty="0"/>
              <a:t> it </a:t>
            </a:r>
            <a:r>
              <a:rPr lang="en-US" dirty="0" err="1"/>
              <a:t>WHen</a:t>
            </a:r>
            <a:r>
              <a:rPr lang="en-US" dirty="0"/>
              <a:t> </a:t>
            </a:r>
            <a:r>
              <a:rPr lang="en-US" dirty="0" err="1"/>
              <a:t>iT</a:t>
            </a:r>
            <a:r>
              <a:rPr lang="en-US" dirty="0"/>
              <a:t> </a:t>
            </a:r>
            <a:r>
              <a:rPr lang="en-US" dirty="0" err="1"/>
              <a:t>RAIns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A: </a:t>
            </a:r>
            <a:r>
              <a:rPr lang="en-US" dirty="0"/>
              <a:t>UPPERCASE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Font type B: lowercase</a:t>
            </a:r>
          </a:p>
          <a:p>
            <a:r>
              <a:rPr lang="en-US" dirty="0"/>
              <a:t>Translated: </a:t>
            </a:r>
            <a:r>
              <a:rPr lang="en-US" dirty="0">
                <a:highlight>
                  <a:srgbClr val="FFFF00"/>
                </a:highlight>
              </a:rPr>
              <a:t>AAAAB</a:t>
            </a:r>
            <a:r>
              <a:rPr lang="en-US" dirty="0"/>
              <a:t> </a:t>
            </a:r>
            <a:r>
              <a:rPr lang="en-US" dirty="0">
                <a:highlight>
                  <a:srgbClr val="A3CA3E"/>
                </a:highlight>
              </a:rPr>
              <a:t>AAAAA</a:t>
            </a:r>
            <a:r>
              <a:rPr lang="en-US" dirty="0"/>
              <a:t> </a:t>
            </a:r>
            <a:r>
              <a:rPr lang="en-US" dirty="0">
                <a:highlight>
                  <a:srgbClr val="FF00FF"/>
                </a:highlight>
              </a:rPr>
              <a:t>AAABA</a:t>
            </a:r>
            <a:r>
              <a:rPr lang="en-US" dirty="0"/>
              <a:t> </a:t>
            </a:r>
            <a:r>
              <a:rPr lang="en-US" dirty="0">
                <a:highlight>
                  <a:srgbClr val="00FFFF"/>
                </a:highlight>
              </a:rPr>
              <a:t>ABBBA</a:t>
            </a:r>
            <a:r>
              <a:rPr lang="en-US" dirty="0"/>
              <a:t> </a:t>
            </a:r>
            <a:r>
              <a:rPr lang="en-US" dirty="0">
                <a:highlight>
                  <a:srgbClr val="FF0000"/>
                </a:highlight>
              </a:rPr>
              <a:t>ABBAB</a:t>
            </a:r>
            <a:r>
              <a:rPr lang="en-US" dirty="0"/>
              <a:t> …</a:t>
            </a:r>
          </a:p>
          <a:p>
            <a:r>
              <a:rPr lang="en-US" dirty="0"/>
              <a:t>Hidden message: </a:t>
            </a:r>
            <a:r>
              <a:rPr lang="en-US" dirty="0">
                <a:highlight>
                  <a:srgbClr val="FFFF00"/>
                </a:highlight>
              </a:rPr>
              <a:t>B</a:t>
            </a:r>
            <a:r>
              <a:rPr lang="en-US" dirty="0">
                <a:highlight>
                  <a:srgbClr val="A3CA3E"/>
                </a:highlight>
              </a:rPr>
              <a:t>a</a:t>
            </a:r>
            <a:r>
              <a:rPr lang="en-US" dirty="0">
                <a:highlight>
                  <a:srgbClr val="FF00FF"/>
                </a:highlight>
              </a:rPr>
              <a:t>c</a:t>
            </a:r>
            <a:r>
              <a:rPr lang="en-US" dirty="0">
                <a:highlight>
                  <a:srgbClr val="00FFFF"/>
                </a:highlight>
              </a:rPr>
              <a:t>o</a:t>
            </a:r>
            <a:r>
              <a:rPr lang="en-US" dirty="0">
                <a:highlight>
                  <a:srgbClr val="FF0000"/>
                </a:highlight>
              </a:rPr>
              <a:t>n</a:t>
            </a:r>
            <a:r>
              <a:rPr lang="en-US" dirty="0"/>
              <a:t> is good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419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B59554-69BD-7643-BD5F-DFF804F83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Activity: Bacon Cipher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E4420-5CC8-6042-A9D1-695017BF4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939" y="3792062"/>
            <a:ext cx="8331728" cy="452016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Century Gothic" panose="020B0502020202020204" pitchFamily="34" charset="0"/>
              </a:rPr>
              <a:t>ChoCOLAtE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CaKEs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ArE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TaSTY</a:t>
            </a:r>
            <a:r>
              <a:rPr lang="en-US" dirty="0">
                <a:latin typeface="Century Gothic" panose="020B0502020202020204" pitchFamily="34" charset="0"/>
              </a:rPr>
              <a:t> WE </a:t>
            </a:r>
            <a:r>
              <a:rPr lang="en-US" dirty="0" err="1">
                <a:latin typeface="Century Gothic" panose="020B0502020202020204" pitchFamily="34" charset="0"/>
              </a:rPr>
              <a:t>ALSo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lOVE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pIE</a:t>
            </a: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Century Gothic" panose="020B0502020202020204" pitchFamily="34" charset="0"/>
              </a:rPr>
              <a:t>THe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grAsS</a:t>
            </a:r>
            <a:r>
              <a:rPr lang="en-US" dirty="0">
                <a:latin typeface="Century Gothic" panose="020B0502020202020204" pitchFamily="34" charset="0"/>
              </a:rPr>
              <a:t> IS </a:t>
            </a:r>
            <a:r>
              <a:rPr lang="en-US" dirty="0" err="1">
                <a:latin typeface="Century Gothic" panose="020B0502020202020204" pitchFamily="34" charset="0"/>
              </a:rPr>
              <a:t>GREenEr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WHERe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yOu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WAteR</a:t>
            </a: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Century Gothic" panose="020B0502020202020204" pitchFamily="34" charset="0"/>
              </a:rPr>
              <a:t>ChEeSEY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cHIps</a:t>
            </a:r>
            <a:r>
              <a:rPr lang="en-US" dirty="0">
                <a:latin typeface="Century Gothic" panose="020B0502020202020204" pitchFamily="34" charset="0"/>
              </a:rPr>
              <a:t> YUM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Century Gothic" panose="020B0502020202020204" pitchFamily="34" charset="0"/>
              </a:rPr>
              <a:t>tHe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qUICk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brOWn</a:t>
            </a:r>
            <a:r>
              <a:rPr lang="en-US" dirty="0">
                <a:latin typeface="Century Gothic" panose="020B0502020202020204" pitchFamily="34" charset="0"/>
              </a:rPr>
              <a:t> FOX </a:t>
            </a:r>
            <a:r>
              <a:rPr lang="en-US" dirty="0" err="1">
                <a:latin typeface="Century Gothic" panose="020B0502020202020204" pitchFamily="34" charset="0"/>
              </a:rPr>
              <a:t>juMpS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oVER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tHE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lAZy</a:t>
            </a:r>
            <a:r>
              <a:rPr lang="en-US" dirty="0">
                <a:latin typeface="Century Gothic" panose="020B0502020202020204" pitchFamily="34" charset="0"/>
              </a:rPr>
              <a:t> Dog </a:t>
            </a:r>
            <a:r>
              <a:rPr lang="en-US" dirty="0" err="1">
                <a:latin typeface="Century Gothic" panose="020B0502020202020204" pitchFamily="34" charset="0"/>
              </a:rPr>
              <a:t>aNd</a:t>
            </a:r>
            <a:r>
              <a:rPr lang="en-US" dirty="0">
                <a:latin typeface="Century Gothic" panose="020B0502020202020204" pitchFamily="34" charset="0"/>
              </a:rPr>
              <a:t> SO Did I. </a:t>
            </a:r>
            <a:r>
              <a:rPr lang="en-US" dirty="0" err="1">
                <a:latin typeface="Century Gothic" panose="020B0502020202020204" pitchFamily="34" charset="0"/>
              </a:rPr>
              <a:t>iT</a:t>
            </a:r>
            <a:r>
              <a:rPr lang="en-US" dirty="0">
                <a:latin typeface="Century Gothic" panose="020B0502020202020204" pitchFamily="34" charset="0"/>
              </a:rPr>
              <a:t> IS </a:t>
            </a:r>
            <a:r>
              <a:rPr lang="en-US" dirty="0" err="1">
                <a:latin typeface="Century Gothic" panose="020B0502020202020204" pitchFamily="34" charset="0"/>
              </a:rPr>
              <a:t>vERY</a:t>
            </a:r>
            <a:r>
              <a:rPr lang="en-US" dirty="0">
                <a:latin typeface="Century Gothic" panose="020B0502020202020204" pitchFamily="34" charset="0"/>
              </a:rPr>
              <a:t> fun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Extension: Create your own hidden  message using two different </a:t>
            </a:r>
            <a:r>
              <a:rPr lang="en-US" dirty="0" err="1">
                <a:latin typeface="Century Gothic" panose="020B0502020202020204" pitchFamily="34" charset="0"/>
              </a:rPr>
              <a:t>colour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	  pens or a pen and a pencil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7C8DE7-A5F3-D14A-BA43-9979EDFAF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229575"/>
              </p:ext>
            </p:extLst>
          </p:nvPr>
        </p:nvGraphicFramePr>
        <p:xfrm>
          <a:off x="1877171" y="1435331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187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64C6FE-579E-CE41-B584-A7FD170E6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Problems with the Bacon Cipher?</a:t>
            </a:r>
          </a:p>
        </p:txBody>
      </p:sp>
    </p:spTree>
    <p:extLst>
      <p:ext uri="{BB962C8B-B14F-4D97-AF65-F5344CB8AC3E}">
        <p14:creationId xmlns:p14="http://schemas.microsoft.com/office/powerpoint/2010/main" val="3341977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8C4985-C6F6-CB46-A15C-A2A651F20B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Extension Activity: Make Your Own Invisible Ink</a:t>
            </a:r>
          </a:p>
        </p:txBody>
      </p:sp>
    </p:spTree>
    <p:extLst>
      <p:ext uri="{BB962C8B-B14F-4D97-AF65-F5344CB8AC3E}">
        <p14:creationId xmlns:p14="http://schemas.microsoft.com/office/powerpoint/2010/main" val="1464619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BD632E-A29F-674D-8ADC-FED75A8AE1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67616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0E79E0-7350-6B4F-9909-0AF1114399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7580" y="1872466"/>
            <a:ext cx="5123469" cy="2540535"/>
          </a:xfrm>
        </p:spPr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Activity: </a:t>
            </a:r>
            <a:r>
              <a:rPr lang="en-US" dirty="0"/>
              <a:t>   </a:t>
            </a:r>
            <a:r>
              <a:rPr lang="en-US" sz="5000" dirty="0">
                <a:latin typeface="Arial Rounded MT Bold" panose="020F0704030504030204" pitchFamily="34" charset="77"/>
              </a:rPr>
              <a:t>What </a:t>
            </a:r>
            <a:r>
              <a:rPr lang="en-US" dirty="0"/>
              <a:t>i</a:t>
            </a:r>
            <a:r>
              <a:rPr lang="en-US" sz="5000" dirty="0">
                <a:latin typeface="Arial Rounded MT Bold" panose="020F0704030504030204" pitchFamily="34" charset="77"/>
              </a:rPr>
              <a:t>s Cryptography?</a:t>
            </a:r>
          </a:p>
        </p:txBody>
      </p:sp>
    </p:spTree>
    <p:extLst>
      <p:ext uri="{BB962C8B-B14F-4D97-AF65-F5344CB8AC3E}">
        <p14:creationId xmlns:p14="http://schemas.microsoft.com/office/powerpoint/2010/main" val="1595823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46A8B9-4A4D-C04C-8D96-80FA9CF8E9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Cryptography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F7EEA-6A79-C54F-B679-8369057C3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Cryptography</a:t>
            </a:r>
            <a:r>
              <a:rPr lang="en-US" sz="2000" dirty="0">
                <a:latin typeface="Century Gothic" panose="020B0502020202020204" pitchFamily="34" charset="0"/>
              </a:rPr>
              <a:t> is the practice and study of techniques for secure communication.</a:t>
            </a:r>
          </a:p>
          <a:p>
            <a:r>
              <a:rPr lang="en-US" sz="2000" b="1" dirty="0">
                <a:latin typeface="Century Gothic" panose="020B0502020202020204" pitchFamily="34" charset="0"/>
              </a:rPr>
              <a:t>Cryptography</a:t>
            </a:r>
            <a:r>
              <a:rPr lang="en-US" sz="2000" dirty="0">
                <a:latin typeface="Century Gothic" panose="020B0502020202020204" pitchFamily="34" charset="0"/>
              </a:rPr>
              <a:t> comes from the Greek </a:t>
            </a:r>
            <a:r>
              <a:rPr lang="en-US" sz="2000" b="1" dirty="0" err="1">
                <a:latin typeface="Century Gothic" panose="020B0502020202020204" pitchFamily="34" charset="0"/>
              </a:rPr>
              <a:t>Kryptos</a:t>
            </a:r>
            <a:r>
              <a:rPr lang="en-US" sz="2000" dirty="0">
                <a:latin typeface="Century Gothic" panose="020B0502020202020204" pitchFamily="34" charset="0"/>
              </a:rPr>
              <a:t>, meaning secret or hidden, and </a:t>
            </a:r>
            <a:r>
              <a:rPr lang="en-US" sz="2000" b="1" dirty="0" err="1">
                <a:latin typeface="Century Gothic" panose="020B0502020202020204" pitchFamily="34" charset="0"/>
              </a:rPr>
              <a:t>Graphein</a:t>
            </a:r>
            <a:r>
              <a:rPr lang="en-US" sz="2000" dirty="0">
                <a:latin typeface="Century Gothic" panose="020B0502020202020204" pitchFamily="34" charset="0"/>
              </a:rPr>
              <a:t>, meaning writing.</a:t>
            </a:r>
          </a:p>
          <a:p>
            <a:r>
              <a:rPr lang="en-US" sz="2000" b="1" dirty="0">
                <a:latin typeface="Century Gothic" panose="020B0502020202020204" pitchFamily="34" charset="0"/>
              </a:rPr>
              <a:t>Cryptographic techniques</a:t>
            </a:r>
            <a:r>
              <a:rPr lang="en-US" sz="2000" dirty="0">
                <a:latin typeface="Century Gothic" panose="020B0502020202020204" pitchFamily="34" charset="0"/>
              </a:rPr>
              <a:t> are used all the time in day to day life without you even noticing.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Here are some examples of when </a:t>
            </a:r>
            <a:r>
              <a:rPr lang="en-US" sz="2000" b="1" dirty="0">
                <a:latin typeface="Century Gothic" panose="020B0502020202020204" pitchFamily="34" charset="0"/>
              </a:rPr>
              <a:t>Cryptography</a:t>
            </a:r>
            <a:r>
              <a:rPr lang="en-US" sz="2000" dirty="0">
                <a:latin typeface="Century Gothic" panose="020B0502020202020204" pitchFamily="34" charset="0"/>
              </a:rPr>
              <a:t> is used: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C3748C-1B5E-C64F-9249-CBCCB3342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23" y="5191069"/>
            <a:ext cx="2479962" cy="152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1486D9-DBD9-1744-86E6-3426DBAF3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6" t="21403" r="34988" b="22783"/>
          <a:stretch/>
        </p:blipFill>
        <p:spPr>
          <a:xfrm>
            <a:off x="5306197" y="5187104"/>
            <a:ext cx="1453003" cy="15322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2C5607-F8BC-D848-9B3E-5686EE13E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5191069"/>
            <a:ext cx="1532258" cy="1532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EDB48F-878B-374D-8BAB-886DDE9BAD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1" t="1070" r="5271" b="-1"/>
          <a:stretch/>
        </p:blipFill>
        <p:spPr>
          <a:xfrm>
            <a:off x="7254092" y="5203433"/>
            <a:ext cx="1409117" cy="15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86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3E58C7-032B-F24C-8F89-0F74579CA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Cryptography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01185-2FD1-D24B-9160-000594D7DE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Cryptography</a:t>
            </a:r>
            <a:r>
              <a:rPr lang="en-US" sz="2000" dirty="0">
                <a:latin typeface="Century Gothic" panose="020B0502020202020204" pitchFamily="34" charset="0"/>
              </a:rPr>
              <a:t> is different from </a:t>
            </a:r>
            <a:r>
              <a:rPr lang="en-US" sz="2000" b="1" dirty="0">
                <a:latin typeface="Century Gothic" panose="020B0502020202020204" pitchFamily="34" charset="0"/>
              </a:rPr>
              <a:t>Steganography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In Cryptography, everyone can tell that a secret message has been sent. 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The security comes from the difficulty </a:t>
            </a:r>
            <a:r>
              <a:rPr lang="en-US" dirty="0"/>
              <a:t>in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decrypting</a:t>
            </a:r>
            <a:r>
              <a:rPr lang="en-US" sz="2000" dirty="0">
                <a:latin typeface="Century Gothic" panose="020B0502020202020204" pitchFamily="34" charset="0"/>
              </a:rPr>
              <a:t> the message without knowing the specific </a:t>
            </a:r>
            <a:r>
              <a:rPr lang="en-US" sz="2000" b="1" dirty="0">
                <a:latin typeface="Century Gothic" panose="020B0502020202020204" pitchFamily="34" charset="0"/>
              </a:rPr>
              <a:t>key</a:t>
            </a:r>
            <a:r>
              <a:rPr lang="en-US" sz="2000" dirty="0">
                <a:latin typeface="Century Gothic" panose="020B0502020202020204" pitchFamily="34" charset="0"/>
              </a:rPr>
              <a:t> that has been used.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48A3C-38F7-364A-A0F2-F0ED29B54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7" t="8968" r="15635" b="7622"/>
          <a:stretch/>
        </p:blipFill>
        <p:spPr>
          <a:xfrm>
            <a:off x="5312780" y="2196818"/>
            <a:ext cx="2661232" cy="2765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255C56-B8D2-F54D-93A8-817E1D9BE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72"/>
          <a:stretch/>
        </p:blipFill>
        <p:spPr>
          <a:xfrm>
            <a:off x="6345266" y="4962578"/>
            <a:ext cx="2528186" cy="1758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1E9DC2-BA92-9746-ACA4-31C47D339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560"/>
          <a:stretch/>
        </p:blipFill>
        <p:spPr>
          <a:xfrm>
            <a:off x="3817080" y="5098889"/>
            <a:ext cx="2528186" cy="169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6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F9EEE4-8CF5-514E-A97F-95F610F9E8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Activity: Define Cryptography</a:t>
            </a:r>
          </a:p>
        </p:txBody>
      </p:sp>
    </p:spTree>
    <p:extLst>
      <p:ext uri="{BB962C8B-B14F-4D97-AF65-F5344CB8AC3E}">
        <p14:creationId xmlns:p14="http://schemas.microsoft.com/office/powerpoint/2010/main" val="524392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8F62FD-9662-E149-AB25-FC436D6CA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Activity: Spider Diagram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E8E42B40-E735-E34D-AB3A-49E5CA513946}"/>
              </a:ext>
            </a:extLst>
          </p:cNvPr>
          <p:cNvSpPr/>
          <p:nvPr/>
        </p:nvSpPr>
        <p:spPr>
          <a:xfrm>
            <a:off x="2581647" y="2536922"/>
            <a:ext cx="3980706" cy="2560013"/>
          </a:xfrm>
          <a:prstGeom prst="cloudCallout">
            <a:avLst/>
          </a:prstGeom>
          <a:solidFill>
            <a:srgbClr val="8D2161"/>
          </a:solidFill>
          <a:ln>
            <a:solidFill>
              <a:srgbClr val="8D216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When do we need to send secure messages?</a:t>
            </a:r>
          </a:p>
        </p:txBody>
      </p:sp>
    </p:spTree>
    <p:extLst>
      <p:ext uri="{BB962C8B-B14F-4D97-AF65-F5344CB8AC3E}">
        <p14:creationId xmlns:p14="http://schemas.microsoft.com/office/powerpoint/2010/main" val="2578660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7F4126-F53B-EE4E-AD6D-25B558658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Code Books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87419-6DC6-CB4A-8CCB-4A67AA5B3D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940" y="2199193"/>
            <a:ext cx="5641470" cy="452016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One </a:t>
            </a:r>
            <a:r>
              <a:rPr lang="en-US" sz="2000" b="1" dirty="0">
                <a:latin typeface="Century Gothic" panose="020B0502020202020204" pitchFamily="34" charset="0"/>
              </a:rPr>
              <a:t>Cryptographic</a:t>
            </a:r>
            <a:r>
              <a:rPr lang="en-US" sz="2000" dirty="0">
                <a:latin typeface="Century Gothic" panose="020B0502020202020204" pitchFamily="34" charset="0"/>
              </a:rPr>
              <a:t> method that is commonly used is based on </a:t>
            </a:r>
            <a:r>
              <a:rPr lang="en-US" sz="2000" b="1" dirty="0">
                <a:latin typeface="Century Gothic" panose="020B0502020202020204" pitchFamily="34" charset="0"/>
              </a:rPr>
              <a:t>code books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</a:p>
          <a:p>
            <a:endParaRPr lang="en-US" sz="9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We write an entire dictionary type book that changes the meaning of words or phrases.</a:t>
            </a:r>
          </a:p>
          <a:p>
            <a:endParaRPr lang="en-US" sz="9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We have a copy and </a:t>
            </a:r>
            <a:r>
              <a:rPr lang="en-US" dirty="0"/>
              <a:t>the receiver has a copy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endParaRPr lang="en-US" sz="9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We write out our message and </a:t>
            </a:r>
            <a:r>
              <a:rPr lang="en-US" sz="2000" b="1" dirty="0">
                <a:latin typeface="Century Gothic" panose="020B0502020202020204" pitchFamily="34" charset="0"/>
              </a:rPr>
              <a:t>encrypt</a:t>
            </a:r>
            <a:r>
              <a:rPr lang="en-US" sz="2000" dirty="0">
                <a:latin typeface="Century Gothic" panose="020B0502020202020204" pitchFamily="34" charset="0"/>
              </a:rPr>
              <a:t> each word or phrase in the message according to our </a:t>
            </a:r>
            <a:r>
              <a:rPr lang="en-US" sz="2000" b="1" dirty="0">
                <a:latin typeface="Century Gothic" panose="020B0502020202020204" pitchFamily="34" charset="0"/>
              </a:rPr>
              <a:t>code book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endParaRPr lang="en-US" sz="9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Our receiver decrypts the message using an identical copy of the </a:t>
            </a:r>
            <a:r>
              <a:rPr lang="en-US" sz="2000" b="1" dirty="0">
                <a:latin typeface="Century Gothic" panose="020B0502020202020204" pitchFamily="34" charset="0"/>
              </a:rPr>
              <a:t>code book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518D7-B900-E942-9E87-382AD8849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7" t="8968" r="15635" b="7622"/>
          <a:stretch/>
        </p:blipFill>
        <p:spPr>
          <a:xfrm>
            <a:off x="6164519" y="2455310"/>
            <a:ext cx="2793217" cy="33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7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94F18-2A7E-6348-BB35-717942099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Activity: Make </a:t>
            </a:r>
            <a:r>
              <a:rPr lang="en-US" dirty="0"/>
              <a:t>Y</a:t>
            </a:r>
            <a:r>
              <a:rPr lang="en-US" sz="5000" dirty="0">
                <a:latin typeface="Arial Rounded MT Bold" panose="020F0704030504030204" pitchFamily="34" charset="77"/>
              </a:rPr>
              <a:t>our Own Code Book</a:t>
            </a:r>
          </a:p>
        </p:txBody>
      </p:sp>
    </p:spTree>
    <p:extLst>
      <p:ext uri="{BB962C8B-B14F-4D97-AF65-F5344CB8AC3E}">
        <p14:creationId xmlns:p14="http://schemas.microsoft.com/office/powerpoint/2010/main" val="1163456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8A344-2493-E54D-99CD-BAABBC7B29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Code Talkers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CCFA4-C718-7540-AA73-1B5F1E71CE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090" y="2201121"/>
            <a:ext cx="4500000" cy="4520169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Code books</a:t>
            </a:r>
            <a:r>
              <a:rPr lang="en-US" sz="2000" dirty="0">
                <a:latin typeface="Century Gothic" panose="020B0502020202020204" pitchFamily="34" charset="0"/>
              </a:rPr>
              <a:t> are like translating to another language, assuming that someone who intercepts the message doesn’t speak the </a:t>
            </a:r>
            <a:r>
              <a:rPr lang="en-US" sz="2000" b="1" dirty="0">
                <a:latin typeface="Century Gothic" panose="020B0502020202020204" pitchFamily="34" charset="0"/>
              </a:rPr>
              <a:t>encrypted</a:t>
            </a:r>
            <a:r>
              <a:rPr lang="en-US" sz="2000" dirty="0">
                <a:latin typeface="Century Gothic" panose="020B0502020202020204" pitchFamily="34" charset="0"/>
              </a:rPr>
              <a:t> language.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This idea has been used during both world wars as an encryption technique.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Amazingly, even Welsh has been used for these purposes as not many people outside of Wales can speak Welsh.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BFF6-F542-3B46-BB05-C003F9814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268" y="2223575"/>
            <a:ext cx="3439996" cy="440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5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E68ABC-6581-8C47-BDA3-B4A3AA4A9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Navajo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DA48A-1DAC-6140-AC18-FF2C1F7C2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089" y="2201121"/>
            <a:ext cx="4500000" cy="452016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The most prevalent use of </a:t>
            </a:r>
            <a:r>
              <a:rPr lang="en-US" dirty="0"/>
              <a:t>translating to another language</a:t>
            </a:r>
            <a:r>
              <a:rPr lang="en-US" sz="2000" dirty="0">
                <a:latin typeface="Century Gothic" panose="020B0502020202020204" pitchFamily="34" charset="0"/>
              </a:rPr>
              <a:t> was with Navajo people.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In WWII, members of the Navajo population were put into different platoons to send </a:t>
            </a:r>
            <a:r>
              <a:rPr lang="en-US" sz="2000" b="1" dirty="0">
                <a:latin typeface="Century Gothic" panose="020B0502020202020204" pitchFamily="34" charset="0"/>
              </a:rPr>
              <a:t>encrypted</a:t>
            </a:r>
            <a:r>
              <a:rPr lang="en-US" sz="2000" dirty="0">
                <a:latin typeface="Century Gothic" panose="020B0502020202020204" pitchFamily="34" charset="0"/>
              </a:rPr>
              <a:t> messages by translating the English message to Navajo.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As very few people outside of the small Navajo community can speak Navajo, the Japanese found the </a:t>
            </a:r>
            <a:r>
              <a:rPr lang="en-US" sz="2000" b="1" dirty="0">
                <a:latin typeface="Century Gothic" panose="020B0502020202020204" pitchFamily="34" charset="0"/>
              </a:rPr>
              <a:t>code</a:t>
            </a:r>
            <a:r>
              <a:rPr lang="en-US" sz="2000" dirty="0">
                <a:latin typeface="Century Gothic" panose="020B0502020202020204" pitchFamily="34" charset="0"/>
              </a:rPr>
              <a:t> impossible to break.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003A4-6FF6-3444-B5F0-815BCAB68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080" y="2422186"/>
            <a:ext cx="3804920" cy="3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94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979BD8-8868-B649-A585-DCC8852A5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3" t="5598"/>
          <a:stretch/>
        </p:blipFill>
        <p:spPr>
          <a:xfrm>
            <a:off x="675667" y="1462705"/>
            <a:ext cx="7792666" cy="461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10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CCB69-D726-2846-90A5-CFD02F8EC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66" y="1527284"/>
            <a:ext cx="8107868" cy="43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10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6E7AE4-6416-AD46-AFFE-E057502D9F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Pig Pen Cipher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7EE2-4339-094B-AFE0-E36AB6F08B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090" y="2201121"/>
            <a:ext cx="5302910" cy="452016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The </a:t>
            </a:r>
            <a:r>
              <a:rPr lang="en-US" sz="2000" b="1" dirty="0">
                <a:latin typeface="Century Gothic" panose="020B0502020202020204" pitchFamily="34" charset="0"/>
              </a:rPr>
              <a:t>Pig Pen Cipher</a:t>
            </a:r>
            <a:r>
              <a:rPr lang="en-US" sz="2000" dirty="0">
                <a:latin typeface="Century Gothic" panose="020B0502020202020204" pitchFamily="34" charset="0"/>
              </a:rPr>
              <a:t> has been used throughout history by </a:t>
            </a:r>
            <a:r>
              <a:rPr lang="en-US" dirty="0"/>
              <a:t>a</a:t>
            </a:r>
            <a:r>
              <a:rPr lang="en-US" sz="2000" dirty="0">
                <a:latin typeface="Century Gothic" panose="020B0502020202020204" pitchFamily="34" charset="0"/>
              </a:rPr>
              <a:t> secret group called the Freemasons.</a:t>
            </a:r>
          </a:p>
          <a:p>
            <a:endParaRPr lang="en-US" sz="9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The Freemasons are kind of like a secret club. They have secret handshakes, codes and rituals that they aren’t supposed to share with the outside world.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Each letter in your </a:t>
            </a:r>
            <a:r>
              <a:rPr lang="en-US" sz="2000" b="1" dirty="0">
                <a:latin typeface="Century Gothic" panose="020B0502020202020204" pitchFamily="34" charset="0"/>
              </a:rPr>
              <a:t>plaintext</a:t>
            </a:r>
            <a:r>
              <a:rPr lang="en-US" sz="2000" dirty="0">
                <a:latin typeface="Century Gothic" panose="020B0502020202020204" pitchFamily="34" charset="0"/>
              </a:rPr>
              <a:t> message is </a:t>
            </a:r>
            <a:r>
              <a:rPr lang="en-US" sz="2000" b="1" dirty="0">
                <a:latin typeface="Century Gothic" panose="020B0502020202020204" pitchFamily="34" charset="0"/>
              </a:rPr>
              <a:t>encrypted</a:t>
            </a:r>
            <a:r>
              <a:rPr lang="en-US" sz="2000" dirty="0">
                <a:latin typeface="Century Gothic" panose="020B0502020202020204" pitchFamily="34" charset="0"/>
              </a:rPr>
              <a:t> using the grid.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The weird symbols are sent as the message and the receiver </a:t>
            </a:r>
            <a:r>
              <a:rPr lang="en-US" sz="2000" b="1" dirty="0">
                <a:latin typeface="Century Gothic" panose="020B0502020202020204" pitchFamily="34" charset="0"/>
              </a:rPr>
              <a:t>decrypts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dirty="0"/>
              <a:t>them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CB2E7-55F9-5A4C-BA64-38D6AA911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" t="-1" r="-2" b="-828"/>
          <a:stretch/>
        </p:blipFill>
        <p:spPr>
          <a:xfrm>
            <a:off x="5938242" y="2423711"/>
            <a:ext cx="3205758" cy="347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46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A241AF-735B-704B-B27D-3A22F97678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Activity: Pig Pen Practice</a:t>
            </a:r>
          </a:p>
        </p:txBody>
      </p:sp>
    </p:spTree>
    <p:extLst>
      <p:ext uri="{BB962C8B-B14F-4D97-AF65-F5344CB8AC3E}">
        <p14:creationId xmlns:p14="http://schemas.microsoft.com/office/powerpoint/2010/main" val="3973330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909FE4-CE4F-324C-A859-1C214B9E2B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Codes vs. Ciphers</a:t>
            </a:r>
          </a:p>
        </p:txBody>
      </p:sp>
    </p:spTree>
    <p:extLst>
      <p:ext uri="{BB962C8B-B14F-4D97-AF65-F5344CB8AC3E}">
        <p14:creationId xmlns:p14="http://schemas.microsoft.com/office/powerpoint/2010/main" val="101308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F3A3E2-B576-3443-9BA3-6DEB7A2CD1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Codes vs. Ciphers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B5DE9-4526-8545-A54C-9CF1C3F4E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Codes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encrypt</a:t>
            </a:r>
            <a:r>
              <a:rPr lang="en-US" sz="2000" dirty="0">
                <a:latin typeface="Century Gothic" panose="020B0502020202020204" pitchFamily="34" charset="0"/>
              </a:rPr>
              <a:t> entire words and/or phrases in the </a:t>
            </a:r>
            <a:r>
              <a:rPr lang="en-US" sz="2000" b="1" dirty="0">
                <a:latin typeface="Century Gothic" panose="020B0502020202020204" pitchFamily="34" charset="0"/>
              </a:rPr>
              <a:t>plaintext</a:t>
            </a:r>
            <a:r>
              <a:rPr lang="en-US" sz="2000" dirty="0">
                <a:latin typeface="Century Gothic" panose="020B0502020202020204" pitchFamily="34" charset="0"/>
              </a:rPr>
              <a:t> and </a:t>
            </a:r>
            <a:r>
              <a:rPr lang="en-US" sz="2000" b="1" dirty="0">
                <a:latin typeface="Century Gothic" panose="020B0502020202020204" pitchFamily="34" charset="0"/>
              </a:rPr>
              <a:t>decrypt</a:t>
            </a:r>
            <a:r>
              <a:rPr lang="en-US" sz="2000" dirty="0">
                <a:latin typeface="Century Gothic" panose="020B0502020202020204" pitchFamily="34" charset="0"/>
              </a:rPr>
              <a:t> entire words and/or phrases in the </a:t>
            </a:r>
            <a:r>
              <a:rPr lang="en-US" sz="2000" b="1" dirty="0">
                <a:latin typeface="Century Gothic" panose="020B0502020202020204" pitchFamily="34" charset="0"/>
              </a:rPr>
              <a:t>ciphertext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Ciphers encrypt</a:t>
            </a:r>
            <a:r>
              <a:rPr lang="en-US" sz="2000" dirty="0">
                <a:latin typeface="Century Gothic" panose="020B0502020202020204" pitchFamily="34" charset="0"/>
              </a:rPr>
              <a:t> individual letters in the </a:t>
            </a:r>
            <a:r>
              <a:rPr lang="en-US" sz="2000" b="1" dirty="0">
                <a:latin typeface="Century Gothic" panose="020B0502020202020204" pitchFamily="34" charset="0"/>
              </a:rPr>
              <a:t>plaintext</a:t>
            </a:r>
            <a:r>
              <a:rPr lang="en-US" sz="2000" dirty="0">
                <a:latin typeface="Century Gothic" panose="020B0502020202020204" pitchFamily="34" charset="0"/>
              </a:rPr>
              <a:t> and </a:t>
            </a:r>
            <a:r>
              <a:rPr lang="en-US" sz="2000" b="1" dirty="0">
                <a:latin typeface="Century Gothic" panose="020B0502020202020204" pitchFamily="34" charset="0"/>
              </a:rPr>
              <a:t>decrypt</a:t>
            </a:r>
            <a:r>
              <a:rPr lang="en-US" sz="2000" dirty="0">
                <a:latin typeface="Century Gothic" panose="020B0502020202020204" pitchFamily="34" charset="0"/>
              </a:rPr>
              <a:t> individual letters in the </a:t>
            </a:r>
            <a:r>
              <a:rPr lang="en-US" sz="2000" b="1" dirty="0">
                <a:latin typeface="Century Gothic" panose="020B0502020202020204" pitchFamily="34" charset="0"/>
              </a:rPr>
              <a:t>ciphertext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Code:</a:t>
            </a:r>
          </a:p>
          <a:p>
            <a:r>
              <a:rPr lang="en-US" sz="2000" dirty="0">
                <a:highlight>
                  <a:srgbClr val="FFFF00"/>
                </a:highlight>
                <a:latin typeface="Century Gothic" panose="020B0502020202020204" pitchFamily="34" charset="0"/>
              </a:rPr>
              <a:t>Hello my name is Luke -&gt; </a:t>
            </a:r>
            <a:r>
              <a:rPr lang="en-US" dirty="0" err="1">
                <a:highlight>
                  <a:srgbClr val="FFFF00"/>
                </a:highlight>
              </a:rPr>
              <a:t>S</a:t>
            </a:r>
            <a:r>
              <a:rPr lang="en-US" sz="2000" dirty="0" err="1">
                <a:highlight>
                  <a:srgbClr val="FFFF00"/>
                </a:highlight>
                <a:latin typeface="Century Gothic" panose="020B0502020202020204" pitchFamily="34" charset="0"/>
              </a:rPr>
              <a:t>hwmae</a:t>
            </a:r>
            <a:r>
              <a:rPr lang="en-US" sz="2000" dirty="0">
                <a:highlight>
                  <a:srgbClr val="FFFF00"/>
                </a:highlight>
                <a:latin typeface="Century Gothic" panose="020B0502020202020204" pitchFamily="34" charset="0"/>
              </a:rPr>
              <a:t> Luke </a:t>
            </a:r>
            <a:r>
              <a:rPr lang="en-US" sz="2000" dirty="0" err="1">
                <a:highlight>
                  <a:srgbClr val="FFFF00"/>
                </a:highlight>
                <a:latin typeface="Century Gothic" panose="020B0502020202020204" pitchFamily="34" charset="0"/>
              </a:rPr>
              <a:t>ydw</a:t>
            </a:r>
            <a:r>
              <a:rPr lang="en-US" sz="2000" dirty="0">
                <a:highlight>
                  <a:srgbClr val="FFFF00"/>
                </a:highlight>
                <a:latin typeface="Century Gothic" panose="020B0502020202020204" pitchFamily="34" charset="0"/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i</a:t>
            </a:r>
            <a:endParaRPr lang="en-US" sz="2000" dirty="0"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Cipher: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Hello my name is Luke -&gt;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8E8C9-0A94-CA4D-9E00-AB0529FE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238" y="5913018"/>
            <a:ext cx="5143429" cy="4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38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D71EAF-A074-D042-943D-CC191D019A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3230" y="1872466"/>
            <a:ext cx="5637819" cy="2540535"/>
          </a:xfrm>
        </p:spPr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What is Steganography?</a:t>
            </a:r>
          </a:p>
        </p:txBody>
      </p:sp>
    </p:spTree>
    <p:extLst>
      <p:ext uri="{BB962C8B-B14F-4D97-AF65-F5344CB8AC3E}">
        <p14:creationId xmlns:p14="http://schemas.microsoft.com/office/powerpoint/2010/main" val="294904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F154FC-FD31-6A4B-A0D1-4AB0A62B8A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Julius Caesar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3F72B-ADED-8747-BE6B-EC153B16A9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090" y="2201121"/>
            <a:ext cx="6293510" cy="452016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Gaius Julius Caesar: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100BC - 44 BC.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 Roman politician, dictator, military general and historian.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Led 2 expeditions to Britain in 55 BC and 54 BC.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Elected to Consul, the highest rank in the Roman army, when he was 40 years old.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In his 20s he was captured by pirates.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Assassinated in the senate by republican senators.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As a military general he devised a method of </a:t>
            </a:r>
            <a:r>
              <a:rPr lang="en-US" sz="2000" b="1" dirty="0">
                <a:latin typeface="Century Gothic" panose="020B0502020202020204" pitchFamily="34" charset="0"/>
              </a:rPr>
              <a:t>encryption</a:t>
            </a:r>
            <a:r>
              <a:rPr lang="en-US" sz="2000" dirty="0">
                <a:latin typeface="Century Gothic" panose="020B0502020202020204" pitchFamily="34" charset="0"/>
              </a:rPr>
              <a:t> which is called the </a:t>
            </a:r>
            <a:r>
              <a:rPr lang="en-US" sz="2000" b="1" dirty="0">
                <a:latin typeface="Century Gothic" panose="020B0502020202020204" pitchFamily="34" charset="0"/>
              </a:rPr>
              <a:t>Caesar cipher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58D46-F6D9-6D47-99FE-37CED074B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994" y="3084425"/>
            <a:ext cx="1780742" cy="27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02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22B942-122D-614B-A109-3D4DFA5C8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Activity: Julius Caesar Fact File</a:t>
            </a:r>
          </a:p>
        </p:txBody>
      </p:sp>
    </p:spTree>
    <p:extLst>
      <p:ext uri="{BB962C8B-B14F-4D97-AF65-F5344CB8AC3E}">
        <p14:creationId xmlns:p14="http://schemas.microsoft.com/office/powerpoint/2010/main" val="4161503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B4FA5E-F325-AC42-A13E-92FF36E87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The Caesar Cipher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88FC7-6FA6-034E-9D56-64583F9D47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090" y="2201121"/>
            <a:ext cx="5723346" cy="452016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The </a:t>
            </a:r>
            <a:r>
              <a:rPr lang="en-US" sz="2000" b="1" dirty="0">
                <a:latin typeface="Century Gothic" panose="020B0502020202020204" pitchFamily="34" charset="0"/>
              </a:rPr>
              <a:t>Caesar Cipher</a:t>
            </a:r>
            <a:r>
              <a:rPr lang="en-US" sz="2000" dirty="0">
                <a:latin typeface="Century Gothic" panose="020B0502020202020204" pitchFamily="34" charset="0"/>
              </a:rPr>
              <a:t> is a </a:t>
            </a:r>
            <a:r>
              <a:rPr lang="en-US" sz="2000" b="1" dirty="0">
                <a:latin typeface="Century Gothic" panose="020B0502020202020204" pitchFamily="34" charset="0"/>
              </a:rPr>
              <a:t>shift cipher</a:t>
            </a:r>
            <a:r>
              <a:rPr lang="en-US" sz="2000" dirty="0">
                <a:latin typeface="Century Gothic" panose="020B0502020202020204" pitchFamily="34" charset="0"/>
              </a:rPr>
              <a:t> with </a:t>
            </a:r>
            <a:r>
              <a:rPr lang="en-US" sz="2000" b="1" dirty="0">
                <a:latin typeface="Century Gothic" panose="020B0502020202020204" pitchFamily="34" charset="0"/>
              </a:rPr>
              <a:t>key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3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dirty="0"/>
              <a:t>During encryption</a:t>
            </a:r>
            <a:r>
              <a:rPr lang="en-US" sz="2000" dirty="0">
                <a:latin typeface="Century Gothic" panose="020B0502020202020204" pitchFamily="34" charset="0"/>
              </a:rPr>
              <a:t> every letter in the </a:t>
            </a:r>
            <a:r>
              <a:rPr lang="en-US" sz="2000" b="1" dirty="0">
                <a:latin typeface="Century Gothic" panose="020B0502020202020204" pitchFamily="34" charset="0"/>
              </a:rPr>
              <a:t>plaintext</a:t>
            </a:r>
            <a:r>
              <a:rPr lang="en-US" sz="2000" dirty="0">
                <a:latin typeface="Century Gothic" panose="020B0502020202020204" pitchFamily="34" charset="0"/>
              </a:rPr>
              <a:t> message is</a:t>
            </a:r>
            <a:r>
              <a:rPr lang="en-US" dirty="0"/>
              <a:t> </a:t>
            </a:r>
            <a:r>
              <a:rPr lang="en-US" sz="2000" dirty="0">
                <a:latin typeface="Century Gothic" panose="020B0502020202020204" pitchFamily="34" charset="0"/>
              </a:rPr>
              <a:t>shifted forward 3 letters in the alphabet. The letter “A” is </a:t>
            </a:r>
            <a:r>
              <a:rPr lang="en-US" sz="2000" b="1" dirty="0">
                <a:latin typeface="Century Gothic" panose="020B0502020202020204" pitchFamily="34" charset="0"/>
              </a:rPr>
              <a:t>encrypted</a:t>
            </a:r>
            <a:r>
              <a:rPr lang="en-US" sz="2000" dirty="0">
                <a:latin typeface="Century Gothic" panose="020B0502020202020204" pitchFamily="34" charset="0"/>
              </a:rPr>
              <a:t> as the letter “D”.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During decryption, the receiver shifts each letter in </a:t>
            </a:r>
            <a:r>
              <a:rPr lang="en-US" sz="2000" b="1" dirty="0">
                <a:latin typeface="Century Gothic" panose="020B0502020202020204" pitchFamily="34" charset="0"/>
              </a:rPr>
              <a:t>ciphertext</a:t>
            </a:r>
            <a:r>
              <a:rPr lang="en-US" sz="2000" dirty="0">
                <a:latin typeface="Century Gothic" panose="020B0502020202020204" pitchFamily="34" charset="0"/>
              </a:rPr>
              <a:t> backward 3 letters. The letter “E” is </a:t>
            </a:r>
            <a:r>
              <a:rPr lang="en-US" sz="2000" b="1" dirty="0">
                <a:latin typeface="Century Gothic" panose="020B0502020202020204" pitchFamily="34" charset="0"/>
              </a:rPr>
              <a:t>decrypted</a:t>
            </a:r>
            <a:r>
              <a:rPr lang="en-US" sz="2000" dirty="0">
                <a:latin typeface="Century Gothic" panose="020B0502020202020204" pitchFamily="34" charset="0"/>
              </a:rPr>
              <a:t> to mean the letter “B”.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For example: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Plaintext:		Hello world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Ciphertext:		</a:t>
            </a:r>
            <a:r>
              <a:rPr lang="en-US" sz="2000" dirty="0" err="1">
                <a:latin typeface="Century Gothic" panose="020B0502020202020204" pitchFamily="34" charset="0"/>
              </a:rPr>
              <a:t>Khoor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zruog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EBA46-E3EC-254A-914A-6789863C5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436" y="2372810"/>
            <a:ext cx="3008563" cy="1446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D41250-B279-B54F-BF7F-7D34CC0C0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436" y="4189469"/>
            <a:ext cx="3008563" cy="126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381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E3A295-55AC-6444-A605-80FBB45A13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Activity: Cipher Wheel Cut Out</a:t>
            </a:r>
          </a:p>
        </p:txBody>
      </p:sp>
    </p:spTree>
    <p:extLst>
      <p:ext uri="{BB962C8B-B14F-4D97-AF65-F5344CB8AC3E}">
        <p14:creationId xmlns:p14="http://schemas.microsoft.com/office/powerpoint/2010/main" val="819789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55D639-6B5E-0641-9604-44F654E4A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Activity: Shift Cipher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E15A0-1FCE-574A-922A-14B748CB3F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Caesar cipher, Key= 3: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Whfkqrfdpsv</a:t>
            </a:r>
            <a:r>
              <a:rPr lang="en-US" sz="2000" b="1" dirty="0">
                <a:latin typeface="Century Gothic" panose="020B0502020202020204" pitchFamily="34" charset="0"/>
              </a:rPr>
              <a:t> lv </a:t>
            </a:r>
            <a:r>
              <a:rPr lang="en-US" sz="2000" b="1" dirty="0" err="1">
                <a:latin typeface="Century Gothic" panose="020B0502020202020204" pitchFamily="34" charset="0"/>
              </a:rPr>
              <a:t>ehwwhu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wkdq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vfkrro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zrun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Brx’uh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jrqqd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qhhg</a:t>
            </a:r>
            <a:r>
              <a:rPr lang="en-US" sz="2000" b="1" dirty="0">
                <a:latin typeface="Century Gothic" panose="020B0502020202020204" pitchFamily="34" charset="0"/>
              </a:rPr>
              <a:t> d </a:t>
            </a:r>
            <a:r>
              <a:rPr lang="en-US" sz="2000" b="1" dirty="0" err="1">
                <a:latin typeface="Century Gothic" panose="020B0502020202020204" pitchFamily="34" charset="0"/>
              </a:rPr>
              <a:t>eljjhu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erdw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3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Key = 9: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Cxcx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r’en</a:t>
            </a:r>
            <a:r>
              <a:rPr lang="en-US" sz="2000" b="1" dirty="0">
                <a:latin typeface="Century Gothic" panose="020B0502020202020204" pitchFamily="34" charset="0"/>
              </a:rPr>
              <a:t> j </a:t>
            </a:r>
            <a:r>
              <a:rPr lang="en-US" sz="2000" b="1" dirty="0" err="1">
                <a:latin typeface="Century Gothic" panose="020B0502020202020204" pitchFamily="34" charset="0"/>
              </a:rPr>
              <a:t>onnurwp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fn’an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wxc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rw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tjwbjb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jwhvxan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300" b="1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Key = 21: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Yj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jm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yj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ijo</a:t>
            </a:r>
            <a:r>
              <a:rPr lang="en-US" sz="2000" b="1" dirty="0">
                <a:latin typeface="Century Gothic" panose="020B0502020202020204" pitchFamily="34" charset="0"/>
              </a:rPr>
              <a:t>. </a:t>
            </a:r>
            <a:r>
              <a:rPr lang="en-US" sz="2000" b="1" dirty="0" err="1">
                <a:latin typeface="Century Gothic" panose="020B0502020202020204" pitchFamily="34" charset="0"/>
              </a:rPr>
              <a:t>Oczmz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dn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ij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omt</a:t>
            </a:r>
            <a:endParaRPr lang="en-US" sz="3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Extension: Key not given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Z </a:t>
            </a:r>
            <a:r>
              <a:rPr lang="en-US" sz="2000" b="1" dirty="0" err="1">
                <a:latin typeface="Century Gothic" panose="020B0502020202020204" pitchFamily="34" charset="0"/>
              </a:rPr>
              <a:t>druv</a:t>
            </a:r>
            <a:r>
              <a:rPr lang="en-US" sz="2000" b="1" dirty="0">
                <a:latin typeface="Century Gothic" panose="020B0502020202020204" pitchFamily="34" charset="0"/>
              </a:rPr>
              <a:t> r </a:t>
            </a:r>
            <a:r>
              <a:rPr lang="en-US" sz="2000" b="1" dirty="0" err="1">
                <a:latin typeface="Century Gothic" panose="020B0502020202020204" pitchFamily="34" charset="0"/>
              </a:rPr>
              <a:t>gifdzjv</a:t>
            </a:r>
            <a:r>
              <a:rPr lang="en-US" sz="2000" b="1" dirty="0">
                <a:latin typeface="Century Gothic" panose="020B0502020202020204" pitchFamily="34" charset="0"/>
              </a:rPr>
              <a:t> di </a:t>
            </a:r>
            <a:r>
              <a:rPr lang="en-US" sz="2000" b="1" dirty="0" err="1">
                <a:latin typeface="Century Gothic" panose="020B0502020202020204" pitchFamily="34" charset="0"/>
              </a:rPr>
              <a:t>wifuf</a:t>
            </a:r>
            <a:r>
              <a:rPr lang="en-US" sz="2000" b="1" dirty="0">
                <a:latin typeface="Century Gothic" panose="020B0502020202020204" pitchFamily="34" charset="0"/>
              </a:rPr>
              <a:t>. R </a:t>
            </a:r>
            <a:r>
              <a:rPr lang="en-US" sz="2000" b="1" dirty="0" err="1">
                <a:latin typeface="Century Gothic" panose="020B0502020202020204" pitchFamily="34" charset="0"/>
              </a:rPr>
              <a:t>gifdzjv</a:t>
            </a:r>
            <a:r>
              <a:rPr lang="en-US" sz="2000" b="1" dirty="0">
                <a:latin typeface="Century Gothic" panose="020B0502020202020204" pitchFamily="34" charset="0"/>
              </a:rPr>
              <a:t>. “</a:t>
            </a:r>
            <a:r>
              <a:rPr lang="en-US" sz="2000" b="1" dirty="0" err="1">
                <a:latin typeface="Century Gothic" panose="020B0502020202020204" pitchFamily="34" charset="0"/>
              </a:rPr>
              <a:t>Ufe’k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pfl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cvrmv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yzd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jrdnzjv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xrdxvv</a:t>
            </a:r>
            <a:r>
              <a:rPr lang="en-US" sz="2000" b="1" dirty="0">
                <a:latin typeface="Century Gothic" panose="020B0502020202020204" pitchFamily="34" charset="0"/>
              </a:rPr>
              <a:t>” </a:t>
            </a:r>
            <a:r>
              <a:rPr lang="en-US" sz="2000" b="1" dirty="0" err="1">
                <a:latin typeface="Century Gothic" panose="020B0502020202020204" pitchFamily="34" charset="0"/>
              </a:rPr>
              <a:t>reu</a:t>
            </a:r>
            <a:r>
              <a:rPr lang="en-US" sz="2000" b="1" dirty="0">
                <a:latin typeface="Century Gothic" panose="020B0502020202020204" pitchFamily="34" charset="0"/>
              </a:rPr>
              <a:t> z </a:t>
            </a:r>
            <a:r>
              <a:rPr lang="en-US" sz="2000" b="1" dirty="0" err="1">
                <a:latin typeface="Century Gothic" panose="020B0502020202020204" pitchFamily="34" charset="0"/>
              </a:rPr>
              <a:t>ufe’k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dvre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kf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70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84ACFC-B49E-7A4F-A4C8-4A87B5976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How Hard is </a:t>
            </a:r>
            <a:r>
              <a:rPr lang="en-US" dirty="0"/>
              <a:t>i</a:t>
            </a:r>
            <a:r>
              <a:rPr lang="en-US" sz="5000" dirty="0">
                <a:latin typeface="Arial Rounded MT Bold" panose="020F0704030504030204" pitchFamily="34" charset="77"/>
              </a:rPr>
              <a:t>t </a:t>
            </a:r>
            <a:r>
              <a:rPr lang="en-US" dirty="0"/>
              <a:t>t</a:t>
            </a:r>
            <a:r>
              <a:rPr lang="en-US" sz="5000" dirty="0">
                <a:latin typeface="Arial Rounded MT Bold" panose="020F0704030504030204" pitchFamily="34" charset="77"/>
              </a:rPr>
              <a:t>o Break a Shift Cipher?</a:t>
            </a:r>
          </a:p>
        </p:txBody>
      </p:sp>
    </p:spTree>
    <p:extLst>
      <p:ext uri="{BB962C8B-B14F-4D97-AF65-F5344CB8AC3E}">
        <p14:creationId xmlns:p14="http://schemas.microsoft.com/office/powerpoint/2010/main" val="2137514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D0A008-701E-AF52-616C-8F6CDA4BA8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y-GB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2117793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126B0-463B-F640-B499-5ABABA02E8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Transposition Ciphers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EF824-44BF-0240-8D0F-421FB44A9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All the </a:t>
            </a:r>
            <a:r>
              <a:rPr lang="en-US" sz="2000" b="1" dirty="0">
                <a:latin typeface="Century Gothic" panose="020B0502020202020204" pitchFamily="34" charset="0"/>
              </a:rPr>
              <a:t>cryptographic techniques</a:t>
            </a:r>
            <a:r>
              <a:rPr lang="en-US" sz="2000" dirty="0">
                <a:latin typeface="Century Gothic" panose="020B0502020202020204" pitchFamily="34" charset="0"/>
              </a:rPr>
              <a:t> so far have involved replacing words or letters with other words or letters. These can be thought of as </a:t>
            </a:r>
            <a:r>
              <a:rPr lang="en-US" sz="2000" b="1" dirty="0">
                <a:latin typeface="Century Gothic" panose="020B0502020202020204" pitchFamily="34" charset="0"/>
              </a:rPr>
              <a:t>substitution methods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What about if we instead jumbled up the order of the letters?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We would create a very hard anagram that needs to be broken, unless you knew how we jumbled them up.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These are known as </a:t>
            </a:r>
            <a:r>
              <a:rPr lang="en-US" sz="2000" b="1" dirty="0">
                <a:latin typeface="Century Gothic" panose="020B0502020202020204" pitchFamily="34" charset="0"/>
              </a:rPr>
              <a:t>transposition ciphers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3DA10-B2FA-DB44-BFA8-5FCD1EBD0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3" y="5200268"/>
            <a:ext cx="4938128" cy="139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F6840-6EEF-BE4E-95B6-6CF19870C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229" y="5062094"/>
            <a:ext cx="3061832" cy="153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15AF3E-44D9-1D40-A7C6-9770EB24A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Scytale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F2BD1-9742-C746-BBE4-0B66FC8E2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Back in ancient Sparta, </a:t>
            </a:r>
            <a:r>
              <a:rPr lang="en-US" sz="2000" b="1" dirty="0">
                <a:latin typeface="Century Gothic" panose="020B0502020202020204" pitchFamily="34" charset="0"/>
              </a:rPr>
              <a:t>transposition ciphers</a:t>
            </a:r>
            <a:r>
              <a:rPr lang="en-US" sz="2000" dirty="0">
                <a:latin typeface="Century Gothic" panose="020B0502020202020204" pitchFamily="34" charset="0"/>
              </a:rPr>
              <a:t> were used to send messages using a wooden cylinder called a </a:t>
            </a:r>
            <a:r>
              <a:rPr lang="en-US" b="1" dirty="0"/>
              <a:t>S</a:t>
            </a:r>
            <a:r>
              <a:rPr lang="en-US" sz="2000" b="1" dirty="0">
                <a:latin typeface="Century Gothic" panose="020B0502020202020204" pitchFamily="34" charset="0"/>
              </a:rPr>
              <a:t>cytale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</a:rPr>
              <a:t>Two identical cylinders were created.</a:t>
            </a:r>
          </a:p>
          <a:p>
            <a:pPr marL="228600" indent="-228600">
              <a:buFont typeface="+mj-lt"/>
              <a:buAutoNum type="arabicPeriod"/>
            </a:pPr>
            <a:endParaRPr lang="en-US" sz="10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</a:rPr>
              <a:t>A long and narrow piece of material, normally leather, was wrapped around the </a:t>
            </a:r>
            <a:r>
              <a:rPr lang="en-US" b="1" dirty="0"/>
              <a:t>S</a:t>
            </a:r>
            <a:r>
              <a:rPr lang="en-US" sz="2000" b="1" dirty="0">
                <a:latin typeface="Century Gothic" panose="020B0502020202020204" pitchFamily="34" charset="0"/>
              </a:rPr>
              <a:t>cytale</a:t>
            </a:r>
            <a:r>
              <a:rPr lang="en-US" sz="2000" dirty="0">
                <a:latin typeface="Century Gothic" panose="020B0502020202020204" pitchFamily="34" charset="0"/>
              </a:rPr>
              <a:t> and the message was written across it.</a:t>
            </a:r>
          </a:p>
          <a:p>
            <a:pPr marL="228600" indent="-228600">
              <a:buFont typeface="+mj-lt"/>
              <a:buAutoNum type="arabicPeriod"/>
            </a:pPr>
            <a:endParaRPr lang="en-US" sz="10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</a:rPr>
              <a:t>After the message had been written, the material </a:t>
            </a:r>
            <a:r>
              <a:rPr lang="en-US" dirty="0"/>
              <a:t>was</a:t>
            </a:r>
            <a:r>
              <a:rPr lang="en-US" sz="2000" dirty="0">
                <a:latin typeface="Century Gothic" panose="020B0502020202020204" pitchFamily="34" charset="0"/>
              </a:rPr>
              <a:t> unwound and sent as one long list of letters.</a:t>
            </a:r>
          </a:p>
          <a:p>
            <a:pPr marL="228600" indent="-228600">
              <a:buFont typeface="+mj-lt"/>
              <a:buAutoNum type="arabicPeriod"/>
            </a:pPr>
            <a:endParaRPr lang="en-US" sz="10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</a:rPr>
              <a:t>The recipient wrapped the message around their identical </a:t>
            </a:r>
            <a:r>
              <a:rPr lang="en-US" b="1" dirty="0"/>
              <a:t>S</a:t>
            </a:r>
            <a:r>
              <a:rPr lang="en-US" sz="2000" b="1" dirty="0">
                <a:latin typeface="Century Gothic" panose="020B0502020202020204" pitchFamily="34" charset="0"/>
              </a:rPr>
              <a:t>cytale</a:t>
            </a:r>
            <a:r>
              <a:rPr lang="en-US" sz="2000" dirty="0">
                <a:latin typeface="Century Gothic" panose="020B0502020202020204" pitchFamily="34" charset="0"/>
              </a:rPr>
              <a:t> and read the message.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8A2A6-C9C5-D042-BC52-A90BEA9CB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803" y="874008"/>
            <a:ext cx="2004109" cy="1258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6BA05-EC33-EE41-8F32-3E8E2F8F0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5" t="4907" r="4464"/>
          <a:stretch/>
        </p:blipFill>
        <p:spPr>
          <a:xfrm>
            <a:off x="412088" y="136712"/>
            <a:ext cx="2655203" cy="18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75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2C5338-E315-CE42-9484-49100A68D6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3600" y="1872466"/>
            <a:ext cx="5217449" cy="2540535"/>
          </a:xfrm>
        </p:spPr>
        <p:txBody>
          <a:bodyPr/>
          <a:lstStyle/>
          <a:p>
            <a:r>
              <a:rPr lang="en-US" dirty="0"/>
              <a:t>Activity: </a:t>
            </a:r>
            <a:r>
              <a:rPr lang="en-US" sz="5000" dirty="0">
                <a:latin typeface="Arial Rounded MT Bold" panose="020F0704030504030204" pitchFamily="34" charset="77"/>
              </a:rPr>
              <a:t>Scytale </a:t>
            </a:r>
          </a:p>
          <a:p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10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37AEE5-0D82-5444-BB41-F5D1AD9D54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Steganography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B2349-18B9-E949-BFD5-7E5B83A36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Steganography</a:t>
            </a:r>
            <a:r>
              <a:rPr lang="en-US" sz="2000" dirty="0">
                <a:latin typeface="Century Gothic" panose="020B0502020202020204" pitchFamily="34" charset="0"/>
              </a:rPr>
              <a:t> is the</a:t>
            </a:r>
            <a:r>
              <a:rPr lang="en-GB" sz="2000" dirty="0">
                <a:latin typeface="Century Gothic" panose="020B0502020202020204" pitchFamily="34" charset="0"/>
              </a:rPr>
              <a:t> practice of concealing messages or information within other non-secret messages or </a:t>
            </a:r>
            <a:r>
              <a:rPr lang="en-GB" dirty="0"/>
              <a:t>information</a:t>
            </a:r>
            <a:r>
              <a:rPr lang="en-GB" sz="2000" dirty="0">
                <a:latin typeface="Century Gothic" panose="020B0502020202020204" pitchFamily="34" charset="0"/>
              </a:rPr>
              <a:t>.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Steganography</a:t>
            </a:r>
            <a:r>
              <a:rPr lang="en-US" sz="2000" dirty="0">
                <a:latin typeface="Century Gothic" panose="020B0502020202020204" pitchFamily="34" charset="0"/>
              </a:rPr>
              <a:t> comes from the Greek </a:t>
            </a:r>
            <a:r>
              <a:rPr lang="en-US" sz="2000" b="1" dirty="0" err="1">
                <a:latin typeface="Century Gothic" panose="020B0502020202020204" pitchFamily="34" charset="0"/>
              </a:rPr>
              <a:t>Steganos</a:t>
            </a:r>
            <a:r>
              <a:rPr lang="en-US" sz="2000" dirty="0">
                <a:latin typeface="Century Gothic" panose="020B0502020202020204" pitchFamily="34" charset="0"/>
              </a:rPr>
              <a:t>, meaning concealed or covered, and </a:t>
            </a:r>
            <a:r>
              <a:rPr lang="en-US" sz="2000" b="1" dirty="0" err="1">
                <a:latin typeface="Century Gothic" panose="020B0502020202020204" pitchFamily="34" charset="0"/>
              </a:rPr>
              <a:t>Graphein</a:t>
            </a:r>
            <a:r>
              <a:rPr lang="en-US" sz="2000" dirty="0">
                <a:latin typeface="Century Gothic" panose="020B0502020202020204" pitchFamily="34" charset="0"/>
              </a:rPr>
              <a:t>, meaning writing.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Steganography</a:t>
            </a:r>
            <a:r>
              <a:rPr lang="en-US" sz="2000" dirty="0">
                <a:latin typeface="Century Gothic" panose="020B0502020202020204" pitchFamily="34" charset="0"/>
              </a:rPr>
              <a:t> is used to digitally watermark videos and pictures and sometimes used to </a:t>
            </a:r>
            <a:r>
              <a:rPr lang="en-US" sz="2000" b="1" dirty="0">
                <a:latin typeface="Century Gothic" panose="020B0502020202020204" pitchFamily="34" charset="0"/>
              </a:rPr>
              <a:t>send hidden messages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Here are some examples when </a:t>
            </a:r>
            <a:r>
              <a:rPr lang="en-US" sz="2000" b="1" dirty="0">
                <a:latin typeface="Century Gothic" panose="020B0502020202020204" pitchFamily="34" charset="0"/>
              </a:rPr>
              <a:t>Steganography</a:t>
            </a:r>
            <a:r>
              <a:rPr lang="en-US" sz="2000" dirty="0">
                <a:latin typeface="Century Gothic" panose="020B0502020202020204" pitchFamily="34" charset="0"/>
              </a:rPr>
              <a:t> is used: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20596-526E-3D46-99E9-FB36BAB9AC19}"/>
              </a:ext>
            </a:extLst>
          </p:cNvPr>
          <p:cNvSpPr txBox="1"/>
          <p:nvPr/>
        </p:nvSpPr>
        <p:spPr>
          <a:xfrm>
            <a:off x="4903066" y="5334485"/>
            <a:ext cx="3801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b="1" i="1" dirty="0"/>
              <a:t>hi</a:t>
            </a:r>
            <a:r>
              <a:rPr lang="en-US" dirty="0"/>
              <a:t>s is </a:t>
            </a:r>
            <a:r>
              <a:rPr lang="en-US" b="1" i="1" dirty="0"/>
              <a:t>an </a:t>
            </a:r>
            <a:r>
              <a:rPr lang="en-US" dirty="0"/>
              <a:t>e</a:t>
            </a:r>
            <a:r>
              <a:rPr lang="en-US" b="1" i="1" dirty="0"/>
              <a:t>xa</a:t>
            </a:r>
            <a:r>
              <a:rPr lang="en-US" dirty="0"/>
              <a:t>mple </a:t>
            </a:r>
            <a:r>
              <a:rPr lang="en-US" b="1" i="1" dirty="0"/>
              <a:t>o</a:t>
            </a:r>
            <a:r>
              <a:rPr lang="en-US" dirty="0"/>
              <a:t>f h</a:t>
            </a:r>
            <a:r>
              <a:rPr lang="en-US" b="1" i="1" dirty="0"/>
              <a:t>o</a:t>
            </a:r>
            <a:r>
              <a:rPr lang="en-US" dirty="0"/>
              <a:t>w to </a:t>
            </a:r>
            <a:r>
              <a:rPr lang="en-US" b="1" i="1" dirty="0"/>
              <a:t>hid</a:t>
            </a:r>
            <a:r>
              <a:rPr lang="en-US" dirty="0"/>
              <a:t>e a </a:t>
            </a:r>
            <a:r>
              <a:rPr lang="en-US" b="1" i="1" dirty="0"/>
              <a:t>m</a:t>
            </a:r>
            <a:r>
              <a:rPr lang="en-US" dirty="0"/>
              <a:t>e</a:t>
            </a:r>
            <a:r>
              <a:rPr lang="en-US" b="1" i="1" dirty="0"/>
              <a:t>s</a:t>
            </a:r>
            <a:r>
              <a:rPr lang="en-US" dirty="0"/>
              <a:t>s</a:t>
            </a:r>
            <a:r>
              <a:rPr lang="en-US" b="1" i="1" dirty="0"/>
              <a:t>ag</a:t>
            </a:r>
            <a:r>
              <a:rPr lang="en-US" dirty="0"/>
              <a:t>e </a:t>
            </a:r>
            <a:r>
              <a:rPr lang="en-US" b="1" i="1" dirty="0"/>
              <a:t>wi</a:t>
            </a:r>
            <a:r>
              <a:rPr lang="en-US" dirty="0"/>
              <a:t>th</a:t>
            </a:r>
            <a:r>
              <a:rPr lang="en-US" b="1" i="1" dirty="0"/>
              <a:t>in</a:t>
            </a:r>
            <a:r>
              <a:rPr lang="en-US" dirty="0"/>
              <a:t> </a:t>
            </a:r>
            <a:r>
              <a:rPr lang="en-US" b="1" i="1" dirty="0"/>
              <a:t>a</a:t>
            </a:r>
            <a:r>
              <a:rPr lang="en-US" dirty="0"/>
              <a:t> messag</a:t>
            </a:r>
            <a:r>
              <a:rPr lang="en-US" b="1" i="1" dirty="0"/>
              <a:t>e</a:t>
            </a:r>
            <a:r>
              <a:rPr lang="en-US" dirty="0"/>
              <a:t> u</a:t>
            </a:r>
            <a:r>
              <a:rPr lang="en-US" b="1" i="1" dirty="0"/>
              <a:t>s</a:t>
            </a:r>
            <a:r>
              <a:rPr lang="en-US" dirty="0"/>
              <a:t>i</a:t>
            </a:r>
            <a:r>
              <a:rPr lang="en-US" b="1" i="1" dirty="0"/>
              <a:t>n</a:t>
            </a:r>
            <a:r>
              <a:rPr lang="en-US" dirty="0"/>
              <a:t>g th</a:t>
            </a:r>
            <a:r>
              <a:rPr lang="en-US" b="1" i="1" dirty="0"/>
              <a:t>e</a:t>
            </a:r>
            <a:r>
              <a:rPr lang="en-US" dirty="0"/>
              <a:t> Ba</a:t>
            </a:r>
            <a:r>
              <a:rPr lang="en-US" b="1" i="1" dirty="0"/>
              <a:t>co</a:t>
            </a:r>
            <a:r>
              <a:rPr lang="en-US" dirty="0"/>
              <a:t>n c</a:t>
            </a:r>
            <a:r>
              <a:rPr lang="en-US" b="1" i="1" dirty="0"/>
              <a:t>o</a:t>
            </a:r>
            <a:r>
              <a:rPr lang="en-US" dirty="0"/>
              <a:t>de</a:t>
            </a:r>
          </a:p>
        </p:txBody>
      </p:sp>
      <p:pic>
        <p:nvPicPr>
          <p:cNvPr id="4" name="Picture 3" descr="A large bridge over a green landscape&#10;&#10;Description automatically generated with low confidence">
            <a:extLst>
              <a:ext uri="{FF2B5EF4-FFF2-40B4-BE49-F238E27FC236}">
                <a16:creationId xmlns:a16="http://schemas.microsoft.com/office/drawing/2014/main" id="{4F3C0BEC-C1A7-0744-AC3A-FD61FA3FFEC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8" y="4872942"/>
            <a:ext cx="4132162" cy="18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13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D9B5A3-9041-DC46-9923-7265CC8935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Rail Fence Cipher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E6368-4142-AF4D-9ECB-4313CCEDB5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The </a:t>
            </a:r>
            <a:r>
              <a:rPr lang="en-US" sz="2000" b="1" dirty="0">
                <a:latin typeface="Century Gothic" panose="020B0502020202020204" pitchFamily="34" charset="0"/>
              </a:rPr>
              <a:t>Rail Fence cipher</a:t>
            </a:r>
            <a:r>
              <a:rPr lang="en-US" sz="2000" dirty="0">
                <a:latin typeface="Century Gothic" panose="020B0502020202020204" pitchFamily="34" charset="0"/>
              </a:rPr>
              <a:t> is another </a:t>
            </a:r>
            <a:r>
              <a:rPr lang="en-US" sz="2000" b="1" dirty="0">
                <a:latin typeface="Century Gothic" panose="020B0502020202020204" pitchFamily="34" charset="0"/>
              </a:rPr>
              <a:t>transposition cipher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endParaRPr lang="en-US" sz="5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</a:rPr>
              <a:t>Write out </a:t>
            </a:r>
            <a:r>
              <a:rPr lang="en-US" dirty="0"/>
              <a:t>the</a:t>
            </a:r>
            <a:r>
              <a:rPr lang="en-US" sz="2000" dirty="0">
                <a:latin typeface="Century Gothic" panose="020B0502020202020204" pitchFamily="34" charset="0"/>
              </a:rPr>
              <a:t> message in a zig zag like pattern on a certain number of “rails”.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</a:rPr>
              <a:t>Read the message along the rails and send it to the receiver.</a:t>
            </a:r>
            <a:endParaRPr lang="en-US" sz="10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entury Gothic" panose="020B0502020202020204" pitchFamily="34" charset="0"/>
              </a:rPr>
              <a:t>The receiver writes the message back out across the same number of rails and reads the message.</a:t>
            </a:r>
          </a:p>
          <a:p>
            <a:pPr marL="457200" indent="-457200">
              <a:buFont typeface="+mj-lt"/>
              <a:buAutoNum type="arabicPeriod"/>
            </a:pPr>
            <a:endParaRPr lang="en-US" sz="500" dirty="0"/>
          </a:p>
          <a:p>
            <a:r>
              <a:rPr lang="en-US" sz="2000" dirty="0">
                <a:latin typeface="Century Gothic" panose="020B0502020202020204" pitchFamily="34" charset="0"/>
              </a:rPr>
              <a:t>The number of rails acts as the </a:t>
            </a:r>
            <a:r>
              <a:rPr lang="en-US" sz="2000" b="1" dirty="0">
                <a:latin typeface="Century Gothic" panose="020B0502020202020204" pitchFamily="34" charset="0"/>
              </a:rPr>
              <a:t>key</a:t>
            </a:r>
            <a:r>
              <a:rPr lang="en-US" sz="2000" dirty="0">
                <a:latin typeface="Century Gothic" panose="020B0502020202020204" pitchFamily="34" charset="0"/>
              </a:rPr>
              <a:t> in this system.</a:t>
            </a:r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For example: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Key = 4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Plaintext: 	this is a secret message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Ciphertext:	</a:t>
            </a:r>
            <a:r>
              <a:rPr lang="en-US" sz="2000" dirty="0" err="1">
                <a:latin typeface="Century Gothic" panose="020B0502020202020204" pitchFamily="34" charset="0"/>
              </a:rPr>
              <a:t>tatghssemaeiieresscs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76A261-A24B-634E-9A0F-45609AD71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672" y="5557615"/>
            <a:ext cx="3597064" cy="10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9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Rail Fence Cipher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Let’s say </a:t>
            </a:r>
            <a:r>
              <a:rPr lang="en-US" dirty="0"/>
              <a:t>the</a:t>
            </a:r>
            <a:r>
              <a:rPr lang="en-US" sz="2000" dirty="0">
                <a:latin typeface="Century Gothic" panose="020B0502020202020204" pitchFamily="34" charset="0"/>
              </a:rPr>
              <a:t> message we received was </a:t>
            </a:r>
            <a:r>
              <a:rPr lang="en-US" dirty="0"/>
              <a:t>“TATGHSSEMAEIIERESSCS” </a:t>
            </a:r>
            <a:r>
              <a:rPr lang="en-US" sz="2000" dirty="0">
                <a:latin typeface="Century Gothic" panose="020B0502020202020204" pitchFamily="34" charset="0"/>
              </a:rPr>
              <a:t>and </a:t>
            </a:r>
            <a:r>
              <a:rPr lang="en-US" dirty="0"/>
              <a:t>the</a:t>
            </a:r>
            <a:r>
              <a:rPr lang="en-US" sz="2000" dirty="0">
                <a:latin typeface="Century Gothic" panose="020B0502020202020204" pitchFamily="34" charset="0"/>
              </a:rPr>
              <a:t> key was four.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31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Rail Fence Cipher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000">
                <a:latin typeface="Century Gothic" panose="020B0502020202020204" pitchFamily="34" charset="0"/>
              </a:rPr>
              <a:t>Let’s </a:t>
            </a:r>
            <a:r>
              <a:rPr lang="en-US" sz="2000" dirty="0">
                <a:latin typeface="Century Gothic" panose="020B0502020202020204" pitchFamily="34" charset="0"/>
              </a:rPr>
              <a:t>say </a:t>
            </a:r>
            <a:r>
              <a:rPr lang="en-US" dirty="0"/>
              <a:t>the</a:t>
            </a:r>
            <a:r>
              <a:rPr lang="en-US" sz="2000" dirty="0">
                <a:latin typeface="Century Gothic" panose="020B0502020202020204" pitchFamily="34" charset="0"/>
              </a:rPr>
              <a:t> message we received was </a:t>
            </a:r>
            <a:r>
              <a:rPr lang="en-US" dirty="0"/>
              <a:t>“TATGHSSEMAEIIERESSCS” </a:t>
            </a:r>
            <a:r>
              <a:rPr lang="en-US" sz="2000" dirty="0">
                <a:latin typeface="Century Gothic" panose="020B0502020202020204" pitchFamily="34" charset="0"/>
              </a:rPr>
              <a:t>and </a:t>
            </a:r>
            <a:r>
              <a:rPr lang="en-US" dirty="0"/>
              <a:t>the</a:t>
            </a:r>
            <a:r>
              <a:rPr lang="en-US" sz="2000" dirty="0">
                <a:latin typeface="Century Gothic" panose="020B0502020202020204" pitchFamily="34" charset="0"/>
              </a:rPr>
              <a:t> key was four.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Draw a zig za</a:t>
            </a:r>
            <a:r>
              <a:rPr lang="en-US" dirty="0"/>
              <a:t>g out along the 4 rails with as many boxes as letters in the message.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139247-A7DC-667F-F6DB-3C2F22937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20504"/>
              </p:ext>
            </p:extLst>
          </p:nvPr>
        </p:nvGraphicFramePr>
        <p:xfrm>
          <a:off x="797430" y="3658815"/>
          <a:ext cx="7549140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377457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02798403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9959281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823905155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endParaRPr lang="en-GB" sz="2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5205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Rail Fence Cipher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We write out the message along four rails in the correct boxes given to us by a zig zag pattern.</a:t>
            </a:r>
          </a:p>
          <a:p>
            <a:r>
              <a:rPr lang="en-US" dirty="0"/>
              <a:t>Message: “TATGHSSEMAEIIERESSCS”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9E0DC6-CCF2-B9C8-CC94-2C1F1E157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071984"/>
              </p:ext>
            </p:extLst>
          </p:nvPr>
        </p:nvGraphicFramePr>
        <p:xfrm>
          <a:off x="797430" y="3658815"/>
          <a:ext cx="7549140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377457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02798403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9959281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823905155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endParaRPr lang="en-GB" sz="2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398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Rail Fence Cipher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We write out the message along four rails in the correct boxes given to us by a zig zag pattern.</a:t>
            </a:r>
          </a:p>
          <a:p>
            <a:r>
              <a:rPr lang="en-US" dirty="0"/>
              <a:t>Message: “TATGHSSEMAEIIERESSCS”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BC8811-E9F3-F36D-F7AB-23EE3E7EA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184936"/>
              </p:ext>
            </p:extLst>
          </p:nvPr>
        </p:nvGraphicFramePr>
        <p:xfrm>
          <a:off x="797430" y="3658815"/>
          <a:ext cx="7549140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377457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02798403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9959281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823905155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endParaRPr lang="en-GB" sz="2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238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Rail Fence Cipher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We write out the message along four rails in the correct boxes given to us by a zig zag pattern.</a:t>
            </a:r>
          </a:p>
          <a:p>
            <a:r>
              <a:rPr lang="en-US" dirty="0"/>
              <a:t>Message: “TATGHSSEMAEIIERESSCS”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BD82AC-53F8-7500-2429-D32472BE1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131475"/>
              </p:ext>
            </p:extLst>
          </p:nvPr>
        </p:nvGraphicFramePr>
        <p:xfrm>
          <a:off x="797430" y="3658815"/>
          <a:ext cx="7549140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377457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02798403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9959281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823905155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endParaRPr lang="en-GB" sz="2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930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Rail Fence Cipher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We write out the message along four rails in the correct boxes given to us by a zig zag pattern.</a:t>
            </a:r>
          </a:p>
          <a:p>
            <a:r>
              <a:rPr lang="en-US" dirty="0"/>
              <a:t>Message: “TATGHSSEMAEIIERESSCS”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01C89F9-EE39-DEF7-17E8-D62602B3B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129896"/>
              </p:ext>
            </p:extLst>
          </p:nvPr>
        </p:nvGraphicFramePr>
        <p:xfrm>
          <a:off x="797430" y="3658815"/>
          <a:ext cx="7549140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377457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02798403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9959281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823905155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endParaRPr lang="en-GB" sz="2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8019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Rail Fence Cipher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We write out the message along four rails in the correct boxes given to us by a zig zag pattern.</a:t>
            </a:r>
          </a:p>
          <a:p>
            <a:r>
              <a:rPr lang="en-US" dirty="0"/>
              <a:t>Message: “TATGHSSEMAEIIERESSCS”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D5088-1996-AF6F-DAA6-B3A0C5F08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179518"/>
              </p:ext>
            </p:extLst>
          </p:nvPr>
        </p:nvGraphicFramePr>
        <p:xfrm>
          <a:off x="797430" y="3658815"/>
          <a:ext cx="7549140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377457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02798403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9959281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823905155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7466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Rail Fence Cipher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We write out the message along four rails in the correct boxes given to us by a zig zag pattern.</a:t>
            </a:r>
          </a:p>
          <a:p>
            <a:r>
              <a:rPr lang="en-US" dirty="0"/>
              <a:t>Message: “TATGHSSEMAEIIERESSCS”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D02F2D-3F16-0412-16F7-425C0D914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25160"/>
              </p:ext>
            </p:extLst>
          </p:nvPr>
        </p:nvGraphicFramePr>
        <p:xfrm>
          <a:off x="797430" y="3658815"/>
          <a:ext cx="7549140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377457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02798403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9959281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823905155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2248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Rail Fence Cipher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We write out the message along four rails in the correct boxes given to us by a zig zag pattern.</a:t>
            </a:r>
          </a:p>
          <a:p>
            <a:r>
              <a:rPr lang="en-US" dirty="0"/>
              <a:t>Message: “TATGHSSEMAEIIERESSCS”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ADE5BE8-9B91-D4A5-F131-DC556E88F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391503"/>
              </p:ext>
            </p:extLst>
          </p:nvPr>
        </p:nvGraphicFramePr>
        <p:xfrm>
          <a:off x="797430" y="3658815"/>
          <a:ext cx="7549140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377457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02798403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9959281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823905155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570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B5B4F4-A214-5546-8303-503B22D6A6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Steganography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BEC2B-F443-1149-85AC-6119E9E41D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Steganography works because the eavesdropper does not know where the message is hidden and maybe does not know there is even a hidden message in the first place!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E8300-CB55-3749-9722-FE3F782E9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61" y="4949836"/>
            <a:ext cx="5925340" cy="14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11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Rail Fence Cipher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The decrypted message is then read along the zig zag a</a:t>
            </a:r>
            <a:r>
              <a:rPr lang="en-US" dirty="0"/>
              <a:t>nd we get</a:t>
            </a:r>
            <a:r>
              <a:rPr lang="en-US" sz="2000" dirty="0">
                <a:latin typeface="Century Gothic" panose="020B0502020202020204" pitchFamily="34" charset="0"/>
              </a:rPr>
              <a:t> “This is a secret message” 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A0DFEC-6EEF-E1D4-AA0E-96256D821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642721"/>
              </p:ext>
            </p:extLst>
          </p:nvPr>
        </p:nvGraphicFramePr>
        <p:xfrm>
          <a:off x="797430" y="3658815"/>
          <a:ext cx="7549140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377457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402798403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2995928110"/>
                    </a:ext>
                  </a:extLst>
                </a:gridCol>
                <a:gridCol w="377457">
                  <a:extLst>
                    <a:ext uri="{9D8B030D-6E8A-4147-A177-3AD203B41FA5}">
                      <a16:colId xmlns:a16="http://schemas.microsoft.com/office/drawing/2014/main" val="823905155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8606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87C17-1D33-4E49-862B-44673307A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Activity: Rail Fence Cipher Practice</a:t>
            </a:r>
          </a:p>
        </p:txBody>
      </p:sp>
    </p:spTree>
    <p:extLst>
      <p:ext uri="{BB962C8B-B14F-4D97-AF65-F5344CB8AC3E}">
        <p14:creationId xmlns:p14="http://schemas.microsoft.com/office/powerpoint/2010/main" val="4817428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824155-4267-B740-BD20-06D93A19A9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Decrypt </a:t>
            </a:r>
            <a:r>
              <a:rPr lang="en-US" sz="3600">
                <a:latin typeface="Arial Rounded MT Bold" panose="020F0704030504030204" pitchFamily="34" charset="77"/>
              </a:rPr>
              <a:t>These </a:t>
            </a:r>
            <a:r>
              <a:rPr lang="en-US" sz="3600" dirty="0">
                <a:latin typeface="Arial Rounded MT Bold" panose="020F0704030504030204" pitchFamily="34" charset="77"/>
              </a:rPr>
              <a:t>Messages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BDBDA-3C3A-194B-8F00-18719DEB5B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entury Gothic" panose="020B0502020202020204" pitchFamily="34" charset="0"/>
              </a:rPr>
              <a:t>Key = 4:</a:t>
            </a: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Tytiwghmsecanlanraseratiayaytcpms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Tnddoiinbniftaeonyy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entury Gothic" panose="020B0502020202020204" pitchFamily="34" charset="0"/>
              </a:rPr>
              <a:t>Key = 2:</a:t>
            </a: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Loamiteatinwoktemhcpano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b="1" dirty="0" err="1"/>
              <a:t>Myhodeebiyufvuatedsvrenoraor</a:t>
            </a:r>
            <a:endParaRPr lang="en-GB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entury Gothic" panose="020B0502020202020204" pitchFamily="34" charset="0"/>
              </a:rPr>
              <a:t>Key = 3:</a:t>
            </a: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Wittuvaoeeldnwntsriewntlvloaoviti</a:t>
            </a:r>
            <a:endParaRPr lang="en-US" b="1" dirty="0"/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b="1" dirty="0" err="1"/>
              <a:t>Jksmutepwmigsein</a:t>
            </a:r>
            <a:endParaRPr lang="en-GB" b="1" dirty="0"/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entury Gothic" panose="020B0502020202020204" pitchFamily="34" charset="0"/>
              </a:rPr>
              <a:t>Extension: Key not given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b="1" dirty="0" err="1"/>
              <a:t>Mdsriolosknegttreeodafo</a:t>
            </a:r>
            <a:endParaRPr lang="en-GB" b="1" dirty="0"/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en-US" sz="2000" b="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E274E-9E01-EB47-B59D-3C92433D43C0}"/>
              </a:ext>
            </a:extLst>
          </p:cNvPr>
          <p:cNvSpPr txBox="1"/>
          <p:nvPr/>
        </p:nvSpPr>
        <p:spPr>
          <a:xfrm>
            <a:off x="995423" y="39353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123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B6B0C0-95F1-C442-A795-DECBCD0DBF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20C03-16AA-0048-B68C-24BEF9052E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3885" y="2203026"/>
            <a:ext cx="4936229" cy="452016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Steganography is hiding messages inside other messages. Examples include: Invisible ink, </a:t>
            </a:r>
            <a:r>
              <a:rPr lang="en-US" sz="2000" dirty="0" err="1">
                <a:latin typeface="Century Gothic" panose="020B0502020202020204" pitchFamily="34" charset="0"/>
              </a:rPr>
              <a:t>Histiaeus’s</a:t>
            </a:r>
            <a:r>
              <a:rPr lang="en-US" sz="2000" dirty="0">
                <a:latin typeface="Century Gothic" panose="020B0502020202020204" pitchFamily="34" charset="0"/>
              </a:rPr>
              <a:t> servant and the Bacon cipher.</a:t>
            </a:r>
          </a:p>
          <a:p>
            <a:endParaRPr lang="en-US" sz="5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Cryptography is sending messages securely. Split into two main groups: Substitution and Transposition.</a:t>
            </a:r>
          </a:p>
          <a:p>
            <a:endParaRPr lang="en-US" sz="5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Examples of Substitution methods include: Caesar cipher, Pig-pen cipher and Code books.</a:t>
            </a:r>
          </a:p>
          <a:p>
            <a:endParaRPr lang="en-US" sz="5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Examples of transposition methods include: Rail-fence cipher and Scytale.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C90202-A7F6-3846-9207-C93E7C15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627" y="1689631"/>
            <a:ext cx="1224396" cy="1501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35BD36-578B-664C-9681-7076C0AC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975" y="3250983"/>
            <a:ext cx="1375700" cy="1722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CD8946-23EF-3E47-BA60-9161465D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73" y="1689631"/>
            <a:ext cx="2022609" cy="11064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234FA8-7334-FF4B-ACBA-8303B96E5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73" y="3110946"/>
            <a:ext cx="1917719" cy="10010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F6DCDB-1758-2547-BE92-F9ACE95A4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33" y="4426872"/>
            <a:ext cx="1382939" cy="2138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0FBA05-244A-B345-9EB5-C3F10A7A48E3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r="8849"/>
          <a:stretch/>
        </p:blipFill>
        <p:spPr>
          <a:xfrm>
            <a:off x="7447371" y="5032830"/>
            <a:ext cx="1224396" cy="16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522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1600FB-C2D0-B448-9CEA-3797C67F48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Activity: Escape the Box</a:t>
            </a:r>
          </a:p>
        </p:txBody>
      </p:sp>
    </p:spTree>
    <p:extLst>
      <p:ext uri="{BB962C8B-B14F-4D97-AF65-F5344CB8AC3E}">
        <p14:creationId xmlns:p14="http://schemas.microsoft.com/office/powerpoint/2010/main" val="1377725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6B0006-3148-5341-801C-0E039E84B6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140" y="1872466"/>
            <a:ext cx="5214909" cy="2540535"/>
          </a:xfrm>
        </p:spPr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Activity: Define Steganography</a:t>
            </a:r>
          </a:p>
        </p:txBody>
      </p:sp>
    </p:spTree>
    <p:extLst>
      <p:ext uri="{BB962C8B-B14F-4D97-AF65-F5344CB8AC3E}">
        <p14:creationId xmlns:p14="http://schemas.microsoft.com/office/powerpoint/2010/main" val="187274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F327C5-5A79-EC48-8182-5D713BB28A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Histiaeus’s</a:t>
            </a:r>
            <a:r>
              <a:rPr lang="en-US" sz="3600" dirty="0">
                <a:latin typeface="Arial Rounded MT Bold" panose="020F0704030504030204" pitchFamily="34" charset="77"/>
              </a:rPr>
              <a:t> Servant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891DA-B615-FA46-BE26-2C0A79ADA7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in ancient Greece, </a:t>
            </a:r>
            <a:r>
              <a:rPr lang="en-US" dirty="0" err="1"/>
              <a:t>Histiaeus</a:t>
            </a:r>
            <a:r>
              <a:rPr lang="en-US" dirty="0"/>
              <a:t> wanted to send a message to his friend.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But h</a:t>
            </a:r>
            <a:r>
              <a:rPr lang="en-US" dirty="0"/>
              <a:t>e was worried the message would be intercepted and read by his enemies.</a:t>
            </a:r>
          </a:p>
          <a:p>
            <a:r>
              <a:rPr lang="en-US" dirty="0"/>
              <a:t>If the message was written on a plain piece of paper, it would be quickly found and read if the messenger was captured and searched.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E1E64-37A2-D547-A128-0F472992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96" y="2201119"/>
            <a:ext cx="3126699" cy="42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82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F327C5-5A79-EC48-8182-5D713BB28A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Histiaeus’s</a:t>
            </a:r>
            <a:r>
              <a:rPr lang="en-US" sz="3600" dirty="0">
                <a:latin typeface="Arial Rounded MT Bold" panose="020F0704030504030204" pitchFamily="34" charset="77"/>
              </a:rPr>
              <a:t> Servant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891DA-B615-FA46-BE26-2C0A79ADA7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So </a:t>
            </a:r>
            <a:r>
              <a:rPr lang="en-US" dirty="0" err="1"/>
              <a:t>Histiaeus</a:t>
            </a:r>
            <a:r>
              <a:rPr lang="en-US" dirty="0"/>
              <a:t> needed to hide the message.</a:t>
            </a:r>
          </a:p>
          <a:p>
            <a:r>
              <a:rPr lang="en-US" dirty="0"/>
              <a:t>He shaved the head of his most trusted servant and tattooed the message on the back of their head.</a:t>
            </a:r>
          </a:p>
          <a:p>
            <a:r>
              <a:rPr lang="en-US" dirty="0"/>
              <a:t>When the servant’s hair had grown back, the message would be concealed. </a:t>
            </a:r>
          </a:p>
          <a:p>
            <a:r>
              <a:rPr lang="en-US" dirty="0"/>
              <a:t>If the messenger was captured and searched it wouldn’t be found.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E1E64-37A2-D547-A128-0F472992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96" y="2201119"/>
            <a:ext cx="3126699" cy="42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27502"/>
      </p:ext>
    </p:extLst>
  </p:cSld>
  <p:clrMapOvr>
    <a:masterClrMapping/>
  </p:clrMapOvr>
</p:sld>
</file>

<file path=ppt/theme/theme1.xml><?xml version="1.0" encoding="utf-8"?>
<a:theme xmlns:a="http://schemas.openxmlformats.org/drawingml/2006/main" name="Technocamps_Theme_Diversity">
  <a:themeElements>
    <a:clrScheme name="Technocamps">
      <a:dk1>
        <a:srgbClr val="000000"/>
      </a:dk1>
      <a:lt1>
        <a:srgbClr val="FFFFFF"/>
      </a:lt1>
      <a:dk2>
        <a:srgbClr val="000000"/>
      </a:dk2>
      <a:lt2>
        <a:srgbClr val="FCF9FF"/>
      </a:lt2>
      <a:accent1>
        <a:srgbClr val="8DB302"/>
      </a:accent1>
      <a:accent2>
        <a:srgbClr val="9A0A63"/>
      </a:accent2>
      <a:accent3>
        <a:srgbClr val="E7CB1B"/>
      </a:accent3>
      <a:accent4>
        <a:srgbClr val="95918F"/>
      </a:accent4>
      <a:accent5>
        <a:srgbClr val="494846"/>
      </a:accent5>
      <a:accent6>
        <a:srgbClr val="FCF9FF"/>
      </a:accent6>
      <a:hlink>
        <a:srgbClr val="8DB302"/>
      </a:hlink>
      <a:folHlink>
        <a:srgbClr val="9A0A63"/>
      </a:folHlink>
    </a:clrScheme>
    <a:fontScheme name="TechnocampsFonts">
      <a:majorFont>
        <a:latin typeface="Arial Rounded M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camps_Theme_Diversity" id="{29D51293-6BD1-5D42-A99A-EE5BAA137B82}" vid="{E0BEA9E1-46D8-5449-B600-C5F9EB58AE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Workshop Slides Template</Template>
  <TotalTime>24603</TotalTime>
  <Words>3463</Words>
  <Application>Microsoft Macintosh PowerPoint</Application>
  <PresentationFormat>On-screen Show (4:3)</PresentationFormat>
  <Paragraphs>1119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Arial Rounded MT Bold</vt:lpstr>
      <vt:lpstr>Calibri</vt:lpstr>
      <vt:lpstr>Century Gothic</vt:lpstr>
      <vt:lpstr>Comic Sans MS</vt:lpstr>
      <vt:lpstr>Edwardian Script ITC</vt:lpstr>
      <vt:lpstr>Technocamps_Theme_Diversity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Vonsicard L.A.M.</dc:creator>
  <cp:lastModifiedBy>Luke Clement</cp:lastModifiedBy>
  <cp:revision>212</cp:revision>
  <cp:lastPrinted>2019-07-26T14:03:27Z</cp:lastPrinted>
  <dcterms:created xsi:type="dcterms:W3CDTF">2019-01-25T14:25:55Z</dcterms:created>
  <dcterms:modified xsi:type="dcterms:W3CDTF">2022-11-21T11:37:40Z</dcterms:modified>
</cp:coreProperties>
</file>