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4" r:id="rId1"/>
  </p:sldMasterIdLst>
  <p:notesMasterIdLst>
    <p:notesMasterId r:id="rId64"/>
  </p:notesMasterIdLst>
  <p:sldIdLst>
    <p:sldId id="256" r:id="rId2"/>
    <p:sldId id="257" r:id="rId3"/>
    <p:sldId id="319" r:id="rId4"/>
    <p:sldId id="258" r:id="rId5"/>
    <p:sldId id="311" r:id="rId6"/>
    <p:sldId id="260" r:id="rId7"/>
    <p:sldId id="355" r:id="rId8"/>
    <p:sldId id="359" r:id="rId9"/>
    <p:sldId id="360" r:id="rId10"/>
    <p:sldId id="313" r:id="rId11"/>
    <p:sldId id="315" r:id="rId12"/>
    <p:sldId id="312" r:id="rId13"/>
    <p:sldId id="316" r:id="rId14"/>
    <p:sldId id="362" r:id="rId15"/>
    <p:sldId id="363" r:id="rId16"/>
    <p:sldId id="364" r:id="rId17"/>
    <p:sldId id="365" r:id="rId18"/>
    <p:sldId id="370" r:id="rId19"/>
    <p:sldId id="371" r:id="rId20"/>
    <p:sldId id="385" r:id="rId21"/>
    <p:sldId id="347" r:id="rId22"/>
    <p:sldId id="320" r:id="rId23"/>
    <p:sldId id="361" r:id="rId24"/>
    <p:sldId id="349" r:id="rId25"/>
    <p:sldId id="322" r:id="rId26"/>
    <p:sldId id="259" r:id="rId27"/>
    <p:sldId id="324" r:id="rId28"/>
    <p:sldId id="350" r:id="rId29"/>
    <p:sldId id="325" r:id="rId30"/>
    <p:sldId id="329" r:id="rId31"/>
    <p:sldId id="326" r:id="rId32"/>
    <p:sldId id="327" r:id="rId33"/>
    <p:sldId id="328" r:id="rId34"/>
    <p:sldId id="330" r:id="rId35"/>
    <p:sldId id="332" r:id="rId36"/>
    <p:sldId id="333" r:id="rId37"/>
    <p:sldId id="335" r:id="rId38"/>
    <p:sldId id="334" r:id="rId39"/>
    <p:sldId id="323" r:id="rId40"/>
    <p:sldId id="351" r:id="rId41"/>
    <p:sldId id="263" r:id="rId42"/>
    <p:sldId id="336" r:id="rId43"/>
    <p:sldId id="264" r:id="rId44"/>
    <p:sldId id="265" r:id="rId45"/>
    <p:sldId id="337" r:id="rId46"/>
    <p:sldId id="340" r:id="rId47"/>
    <p:sldId id="341" r:id="rId48"/>
    <p:sldId id="338" r:id="rId49"/>
    <p:sldId id="339" r:id="rId50"/>
    <p:sldId id="375" r:id="rId51"/>
    <p:sldId id="376" r:id="rId52"/>
    <p:sldId id="377" r:id="rId53"/>
    <p:sldId id="378" r:id="rId54"/>
    <p:sldId id="379" r:id="rId55"/>
    <p:sldId id="380" r:id="rId56"/>
    <p:sldId id="381" r:id="rId57"/>
    <p:sldId id="382" r:id="rId58"/>
    <p:sldId id="374" r:id="rId59"/>
    <p:sldId id="343" r:id="rId60"/>
    <p:sldId id="342" r:id="rId61"/>
    <p:sldId id="345" r:id="rId62"/>
    <p:sldId id="346" r:id="rId63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DEAFBC-9F92-6F48-9590-B3B0DB905821}">
          <p14:sldIdLst>
            <p14:sldId id="256"/>
            <p14:sldId id="257"/>
          </p14:sldIdLst>
        </p14:section>
        <p14:section name="Sesiwn 1 - Steganograffeg" id="{A758A98C-02A2-4A40-8EFC-B083B5935DBC}">
          <p14:sldIdLst>
            <p14:sldId id="319"/>
            <p14:sldId id="258"/>
            <p14:sldId id="311"/>
            <p14:sldId id="260"/>
            <p14:sldId id="355"/>
            <p14:sldId id="359"/>
            <p14:sldId id="360"/>
            <p14:sldId id="313"/>
            <p14:sldId id="315"/>
            <p14:sldId id="312"/>
            <p14:sldId id="316"/>
            <p14:sldId id="362"/>
            <p14:sldId id="363"/>
            <p14:sldId id="364"/>
            <p14:sldId id="365"/>
            <p14:sldId id="370"/>
            <p14:sldId id="371"/>
            <p14:sldId id="385"/>
            <p14:sldId id="347"/>
            <p14:sldId id="320"/>
            <p14:sldId id="361"/>
            <p14:sldId id="349"/>
          </p14:sldIdLst>
        </p14:section>
        <p14:section name="Sesiwn 2 - Cryptograffeg" id="{1B07F917-2875-DB4C-BA6C-1645A1BECC40}">
          <p14:sldIdLst>
            <p14:sldId id="322"/>
            <p14:sldId id="259"/>
            <p14:sldId id="324"/>
            <p14:sldId id="350"/>
            <p14:sldId id="325"/>
            <p14:sldId id="329"/>
            <p14:sldId id="326"/>
            <p14:sldId id="327"/>
            <p14:sldId id="328"/>
            <p14:sldId id="330"/>
            <p14:sldId id="332"/>
            <p14:sldId id="333"/>
            <p14:sldId id="335"/>
            <p14:sldId id="334"/>
            <p14:sldId id="323"/>
            <p14:sldId id="351"/>
            <p14:sldId id="263"/>
            <p14:sldId id="336"/>
            <p14:sldId id="264"/>
            <p14:sldId id="265"/>
          </p14:sldIdLst>
        </p14:section>
        <p14:section name="Sesiwn 3 - Seiffrau Trawsosod" id="{33E4EED9-2038-B040-A73A-DBFA3D2A3D48}">
          <p14:sldIdLst>
            <p14:sldId id="337"/>
            <p14:sldId id="340"/>
            <p14:sldId id="341"/>
            <p14:sldId id="338"/>
            <p14:sldId id="339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74"/>
            <p14:sldId id="343"/>
            <p14:sldId id="342"/>
            <p14:sldId id="345"/>
            <p14:sldId id="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CA3E"/>
    <a:srgbClr val="8D2161"/>
    <a:srgbClr val="87A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18"/>
    <p:restoredTop sz="94780"/>
  </p:normalViewPr>
  <p:slideViewPr>
    <p:cSldViewPr snapToGrid="0" snapToObjects="1">
      <p:cViewPr varScale="1">
        <p:scale>
          <a:sx n="120" d="100"/>
          <a:sy n="120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EA820-2024-0547-A186-A844B3A345AE}" type="datetimeFigureOut">
              <a:rPr lang="en-US" smtClean="0"/>
              <a:t>11/21/22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2AC50A-C0BC-CB43-AD6B-A2EF1F138B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28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68D441C-9CD1-AD41-B93A-06C7ECE8E367}"/>
              </a:ext>
            </a:extLst>
          </p:cNvPr>
          <p:cNvSpPr txBox="1"/>
          <p:nvPr/>
        </p:nvSpPr>
        <p:spPr>
          <a:xfrm>
            <a:off x="7223762" y="329184"/>
            <a:ext cx="18473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A473AC-576C-2749-9D4F-4B7EEA8C6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" y="5068800"/>
            <a:ext cx="8774034" cy="159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E8B1B0-DA4E-D643-913F-D45A77EE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83" y="2045204"/>
            <a:ext cx="8774034" cy="1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445D8-E5A7-3743-B768-C038A4D53E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16522" y="2201119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B1C0636-A5E2-174B-81EB-237CF62DE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9F891B-8084-2547-8603-5FC167D848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2090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02944-48B9-5644-ACA7-FDEE32940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90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4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40AEF-067C-5247-854A-44E7D98CAE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73FC03D-20EB-0546-85EC-8F395EF11A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0063" y="3254903"/>
            <a:ext cx="2999805" cy="348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A072A9-D7EA-9543-AF31-D43A57AFA5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5D047E1-9CBA-5D4C-B42A-0177A8DD5A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3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BFC31E-8B11-2C48-9865-7752EBBB9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0063" y="5389767"/>
            <a:ext cx="2999805" cy="3541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82733C-9B39-694F-85ED-CAB98DB4E19E}"/>
              </a:ext>
            </a:extLst>
          </p:cNvPr>
          <p:cNvSpPr/>
          <p:nvPr/>
        </p:nvSpPr>
        <p:spPr>
          <a:xfrm>
            <a:off x="4801159" y="3258081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CDA46C0-15E9-C84C-95B1-743B16554AB9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39B727-0E41-8D44-B130-45508DB62625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C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69ACF5-BAF5-C54C-8C98-DE0DD135BB9C}"/>
              </a:ext>
            </a:extLst>
          </p:cNvPr>
          <p:cNvSpPr/>
          <p:nvPr/>
        </p:nvSpPr>
        <p:spPr>
          <a:xfrm>
            <a:off x="4801159" y="534511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D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63B4D56-DCFD-AB44-8F5F-01F8B480192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242776A-DFFD-FA49-9CF6-05D7F6D1A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81B099-D7BA-B340-B183-35C5FD6B6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1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Picture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9D35D-BC3A-424E-8E43-77D4835F47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2"/>
            <a:ext cx="8060267" cy="4434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7C75D4-29F7-7645-924D-D55E757A49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70063" y="3995383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1750E7-4BC6-A24D-9A95-98BAEAAEDA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0063" y="4690970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09AFA93-CBD0-CC4D-8F58-9C806F77A8FE}"/>
              </a:ext>
            </a:extLst>
          </p:cNvPr>
          <p:cNvSpPr/>
          <p:nvPr/>
        </p:nvSpPr>
        <p:spPr>
          <a:xfrm>
            <a:off x="4801159" y="395234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776323-4CF7-BB43-887F-83171BC51DDA}"/>
              </a:ext>
            </a:extLst>
          </p:cNvPr>
          <p:cNvSpPr/>
          <p:nvPr/>
        </p:nvSpPr>
        <p:spPr>
          <a:xfrm>
            <a:off x="4801159" y="4650849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B4E95CD-8DED-184B-B224-8E1AF7B9BB7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2386" y="2732020"/>
            <a:ext cx="4181230" cy="360386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53D03DE-E707-E049-A5D3-AACC7CEBF8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2B5F32-1030-2E4E-BC82-1B0F5C04C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5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Question, 2 Ans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D2CB7-25AD-9047-8BD0-B420FAC8EA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2" y="2164820"/>
            <a:ext cx="8060267" cy="12285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Question</a:t>
            </a:r>
          </a:p>
          <a:p>
            <a:pPr lvl="0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E44462-01C7-1342-B8CD-9E44A3DC8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2197" y="3740739"/>
            <a:ext cx="2999805" cy="34819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marL="0" marR="0" lvl="0" indent="0" algn="just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Slide Answer 1</a:t>
            </a:r>
          </a:p>
          <a:p>
            <a:pPr lvl="0"/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87F447-6EF9-D244-AD74-7C5A4FE602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72197" y="4436327"/>
            <a:ext cx="2999805" cy="354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 baseline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Answer 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ADF47D6-DF1D-F34E-A43F-EF74DB4F907C}"/>
              </a:ext>
            </a:extLst>
          </p:cNvPr>
          <p:cNvSpPr/>
          <p:nvPr/>
        </p:nvSpPr>
        <p:spPr>
          <a:xfrm>
            <a:off x="703292" y="3697704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43A1684-8008-F047-874A-BF9BD09A9A7D}"/>
              </a:ext>
            </a:extLst>
          </p:cNvPr>
          <p:cNvSpPr/>
          <p:nvPr/>
        </p:nvSpPr>
        <p:spPr>
          <a:xfrm>
            <a:off x="703292" y="4396205"/>
            <a:ext cx="555619" cy="443441"/>
          </a:xfrm>
          <a:prstGeom prst="ellipse">
            <a:avLst/>
          </a:prstGeom>
          <a:solidFill>
            <a:srgbClr val="EDCE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latin typeface="Arial Rounded MT Bold"/>
                <a:cs typeface="Arial Rounded MT Bold"/>
              </a:rPr>
              <a:t>B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5BE67B96-7F49-FB42-BEFD-25320689D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13EE28-2B0F-1A4F-9069-2F1ACC5DD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91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642177-A68A-F546-8082-5621F7D03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55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en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D1F0E-DCA0-B344-974A-DF84810A4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554" y="2418501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8596FB-BB6C-724B-B600-CD46637A2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56" y="4941700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C01D9D-8C2E-9942-A5E4-9D86671F1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20" y="4567051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2314D0-A8BE-5B4B-938D-E44573A5B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221" y="217587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E9656-245E-8E46-AFE8-7D14B648C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636" y="2723301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D74852-483C-8C4F-BE9E-5F50A36B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6922" y="217587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145C2C-1C5B-C847-96A6-9464338DD4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1741" y="217587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36764A-9BD1-7E48-A004-A0B7952D9A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636" y="217587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B643D7-4D07-854E-98E1-55E8C56F2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0645" y="2766201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695DE9-A18F-7F43-9820-F7F32BAAA5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9821" y="4890900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85114E-98F3-3D49-BA6E-9F6B69D5B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1808" y="5119500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42342C-A294-6948-8B43-B5B1DD2FDF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2320" y="2766200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03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137CB596-D673-9246-AFB7-786FEC235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764" y="215899"/>
            <a:ext cx="1466850" cy="2082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279EAA-7B62-3C4A-BFB4-2ADAE9C95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014" y="5080000"/>
            <a:ext cx="1847850" cy="167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39FEFEF-BBAA-2841-8128-333581021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5" y="4743451"/>
            <a:ext cx="2019300" cy="1625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B48D974-DC10-9D4B-A25B-70AB8D20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55" y="2630233"/>
            <a:ext cx="1514475" cy="1765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ABFD572-BDE3-6741-A391-88DE87C6BA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1" y="2570087"/>
            <a:ext cx="1762125" cy="2374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EBBAA2-3548-C645-B00A-94A96CF6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118" y="5194300"/>
            <a:ext cx="11334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0D8248D-A6A5-6249-BFB8-D041FDC63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9782" y="2738183"/>
            <a:ext cx="1476375" cy="1549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83ACB74-CD97-C045-9648-25959D859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55" y="181911"/>
            <a:ext cx="1304925" cy="2133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8C502DD-A843-F44B-A049-75A07C04F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704" y="412750"/>
            <a:ext cx="1047750" cy="18161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A7BC3B-74AE-ED43-ABEC-0AFA6D167D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3909" y="2925687"/>
            <a:ext cx="952500" cy="16637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6FB4F49-83BB-8946-A9FA-187F4F7BD7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15212" y="4470402"/>
            <a:ext cx="1628775" cy="21717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6894D62-BD23-2F47-B0FC-548C82B6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18634" y="342899"/>
            <a:ext cx="154305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0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aspberry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96CB7E-507E-134E-BEF2-6B2FC1C6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306" y="2357527"/>
            <a:ext cx="1762125" cy="23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64D004-40F9-FC4F-AD34-FBA1A16BE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" y="4862021"/>
            <a:ext cx="2019300" cy="1625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08F6E-3154-8A44-86EC-25ACDB40F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7089" y="4607607"/>
            <a:ext cx="1628775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0314E-33E4-A240-B258-F6F23CA85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977" y="151000"/>
            <a:ext cx="1543050" cy="1955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83B976-AC07-3444-9FDB-99178D6A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46" y="2662327"/>
            <a:ext cx="1514475" cy="1765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FB7F74-9EDE-EC49-9D4A-71B6F0379A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1662" y="151000"/>
            <a:ext cx="1466850" cy="2082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AE7008-507C-E84E-8098-FE51C314D2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492" y="220851"/>
            <a:ext cx="1047750" cy="1816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99988-D8D6-7F4F-894E-C727DA7F66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74" y="155661"/>
            <a:ext cx="1304925" cy="2133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A9761F-E28C-3347-BDCD-BA8AF30983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1774" y="2423645"/>
            <a:ext cx="952500" cy="16637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29DD3E-19BC-9846-AD45-DB8998717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4099" y="4836621"/>
            <a:ext cx="1847850" cy="167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03552-A4CA-7F4F-ACD2-629FEC6CA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8309" y="5103171"/>
            <a:ext cx="1133475" cy="1447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943579-7251-6043-B377-D7A901E443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3289" y="2770276"/>
            <a:ext cx="1476375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7196D94C-1649-7143-B0D9-1ECD5E713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8419" y="1381398"/>
            <a:ext cx="5774635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5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Workshop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0F762-DAD9-C446-8A6C-8C057FB6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350" y="805854"/>
            <a:ext cx="2157811" cy="6052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2B3AE0-7500-0841-9802-3C0FF51C4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70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ble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6825D49-7527-504A-B4D6-6B713D152C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3845" y="1872466"/>
            <a:ext cx="5047204" cy="25405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50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Problem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560C12-D832-F149-841E-0FD4D4B63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90" y="716564"/>
            <a:ext cx="2447541" cy="5956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401D9-B4CB-F94D-91C0-34D4700A2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7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0DF3D-601F-A645-946F-5CBD96CD41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EBFEC39-8FBB-F34E-8A3B-84E11FB4C2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2199193"/>
            <a:ext cx="8331728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4EC0A-FBA5-8E41-A5B8-84B9E361C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2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1B1AC0B-0E57-D446-BF20-6725F28987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004A1-16D7-D242-92B4-2A3473D1B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F72B2B-8840-BA43-A00D-3499EC5CD7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 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59E1163-61CC-C54D-9414-7B0A833242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258123-A63C-494F-94FB-9BFF2BF43A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198689"/>
            <a:ext cx="8331200" cy="3935412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87616-7E9F-D045-96F4-5CAD9428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3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icture, Capti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E7A1CF58-0DBF-FB47-AEDF-9301FE98C8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3A32750-E05B-D843-B24B-C1A7FEC67D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39" y="6267981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D7CD3B3-5A0A-8243-9058-93A5EC3D36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8939" y="2783949"/>
            <a:ext cx="8331200" cy="335015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653535-EE44-B840-A63D-8F275FED2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939" y="2198689"/>
            <a:ext cx="8331728" cy="451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AE5950-9C0D-B248-AE3F-8CC3586DC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C2282365-A933-D444-B108-C2BB4DFB77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BED30A3-9B56-504B-83E6-B14A1C6958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8940" y="2199193"/>
            <a:ext cx="40325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395321-177D-DF45-805B-F8DC6CB68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9310BB-6715-FE46-A53B-05556DB97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5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eft Picture,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5A7D57-E0FA-5A46-A15E-0E5BC58381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137" y="2200088"/>
            <a:ext cx="4032250" cy="45212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086F66E1-AC7E-2F4A-BB12-FD89F7858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873" y="805853"/>
            <a:ext cx="8805863" cy="12589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 b="0" i="0" spc="200">
                <a:solidFill>
                  <a:srgbClr val="7CA908"/>
                </a:solidFill>
                <a:latin typeface="Arial Rounded MT Bold" panose="020F0704030504030204" pitchFamily="34" charset="77"/>
                <a:cs typeface="Arial Rounded MT Bold" panose="020F0704030504030204" pitchFamily="34" charset="77"/>
              </a:defRPr>
            </a:lvl1pPr>
          </a:lstStyle>
          <a:p>
            <a:pPr lvl="0"/>
            <a:r>
              <a:rPr lang="en-US" dirty="0"/>
              <a:t>Slide Header</a:t>
            </a:r>
          </a:p>
          <a:p>
            <a:pPr lvl="0"/>
            <a:r>
              <a:rPr lang="en-US" dirty="0"/>
              <a:t>Continued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708D53-6535-4846-9C9C-4491BDFF46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2472" y="2201121"/>
            <a:ext cx="4015393" cy="45201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sz="2000" b="0" i="0"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Slide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E13F1-9E78-3846-9C25-B0257FED0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327" y="168460"/>
            <a:ext cx="2544417" cy="40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4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38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7.png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507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6AF4B6-6F50-CC4E-A904-B9DAC74DFD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sz="5000" dirty="0">
                <a:latin typeface="Arial Rounded MT Bold" panose="020F0704030504030204" pitchFamily="34" charset="77"/>
              </a:rPr>
              <a:t>: </a:t>
            </a:r>
            <a:r>
              <a:rPr lang="en-US" sz="5000" dirty="0" err="1">
                <a:latin typeface="Arial Rounded MT Bold" panose="020F0704030504030204" pitchFamily="34" charset="77"/>
              </a:rPr>
              <a:t>Gwas</a:t>
            </a:r>
            <a:r>
              <a:rPr lang="en-US" sz="5000" dirty="0">
                <a:latin typeface="Arial Rounded MT Bold" panose="020F0704030504030204" pitchFamily="34" charset="77"/>
              </a:rPr>
              <a:t> </a:t>
            </a:r>
            <a:r>
              <a:rPr lang="en-US" sz="5000" dirty="0" err="1">
                <a:latin typeface="Arial Rounded MT Bold" panose="020F0704030504030204" pitchFamily="34" charset="77"/>
              </a:rPr>
              <a:t>Histiaeus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27601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DE2A2-DF8B-8E45-A51C-01D0F79FBE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Problemau</a:t>
            </a:r>
            <a:r>
              <a:rPr lang="en-US" dirty="0"/>
              <a:t> </a:t>
            </a:r>
            <a:r>
              <a:rPr lang="en-US" dirty="0" err="1"/>
              <a:t>Gyda'r</a:t>
            </a:r>
            <a:r>
              <a:rPr lang="en-US" dirty="0"/>
              <a:t> System?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7443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3293E4-64C1-3948-A979-050B6DC294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Syr</a:t>
            </a:r>
            <a:r>
              <a:rPr lang="en-US" sz="3600" dirty="0">
                <a:latin typeface="Arial Rounded MT Bold" panose="020F0704030504030204" pitchFamily="34" charset="77"/>
              </a:rPr>
              <a:t> Francis Bacon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22B7BB-AD44-1D4F-BEBF-7A80BA6A3C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Cododd</a:t>
            </a:r>
            <a:r>
              <a:rPr lang="en-US" dirty="0"/>
              <a:t> y </a:t>
            </a:r>
            <a:r>
              <a:rPr lang="en-US" dirty="0" err="1"/>
              <a:t>syniad</a:t>
            </a:r>
            <a:r>
              <a:rPr lang="en-US" dirty="0"/>
              <a:t> y </a:t>
            </a:r>
            <a:r>
              <a:rPr lang="en-US" dirty="0" err="1"/>
              <a:t>dylai</a:t>
            </a:r>
            <a:r>
              <a:rPr lang="en-US" dirty="0"/>
              <a:t> </a:t>
            </a:r>
            <a:r>
              <a:rPr lang="en-US" dirty="0" err="1"/>
              <a:t>gwybodaeth</a:t>
            </a:r>
            <a:r>
              <a:rPr lang="en-US" dirty="0"/>
              <a:t> </a:t>
            </a:r>
            <a:r>
              <a:rPr lang="en-US" dirty="0" err="1"/>
              <a:t>fod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seiliedig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resymu</a:t>
            </a:r>
            <a:r>
              <a:rPr lang="en-US" dirty="0"/>
              <a:t> ac </a:t>
            </a:r>
            <a:r>
              <a:rPr lang="en-US" dirty="0" err="1"/>
              <a:t>arsylwadau</a:t>
            </a:r>
            <a:r>
              <a:rPr lang="en-US" dirty="0"/>
              <a:t> </a:t>
            </a:r>
            <a:r>
              <a:rPr lang="en-US" dirty="0" err="1"/>
              <a:t>anwythol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unig</a:t>
            </a:r>
            <a:r>
              <a:rPr lang="en-US" dirty="0"/>
              <a:t>, a </a:t>
            </a:r>
            <a:r>
              <a:rPr lang="en-US" dirty="0" err="1"/>
              <a:t>elwir</a:t>
            </a:r>
            <a:r>
              <a:rPr lang="en-US" dirty="0"/>
              <a:t> </a:t>
            </a:r>
            <a:r>
              <a:rPr lang="en-US" dirty="0" err="1"/>
              <a:t>hefyd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/>
              <a:t>Y Dull </a:t>
            </a:r>
            <a:r>
              <a:rPr lang="en-US" b="1" dirty="0" err="1"/>
              <a:t>Gwyddonol</a:t>
            </a:r>
            <a:r>
              <a:rPr lang="en-US" b="1" dirty="0"/>
              <a:t>.</a:t>
            </a:r>
          </a:p>
          <a:p>
            <a:endParaRPr lang="en-US" dirty="0"/>
          </a:p>
          <a:p>
            <a:r>
              <a:rPr lang="en-US" dirty="0" err="1"/>
              <a:t>Lluniodd</a:t>
            </a:r>
            <a:r>
              <a:rPr lang="en-US" dirty="0"/>
              <a:t> </a:t>
            </a:r>
            <a:r>
              <a:rPr lang="en-US" dirty="0" err="1"/>
              <a:t>ddull</a:t>
            </a:r>
            <a:r>
              <a:rPr lang="en-US" dirty="0"/>
              <a:t> </a:t>
            </a:r>
            <a:r>
              <a:rPr lang="en-US" dirty="0" err="1"/>
              <a:t>Steganograffig</a:t>
            </a:r>
            <a:r>
              <a:rPr lang="en-US" dirty="0"/>
              <a:t> o </a:t>
            </a:r>
            <a:r>
              <a:rPr lang="en-US" dirty="0" err="1"/>
              <a:t>guddio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</a:t>
            </a:r>
            <a:r>
              <a:rPr lang="en-US" dirty="0" err="1"/>
              <a:t>trwy</a:t>
            </a:r>
            <a:r>
              <a:rPr lang="en-US" dirty="0"/>
              <a:t> </a:t>
            </a:r>
            <a:r>
              <a:rPr lang="en-US" dirty="0" err="1"/>
              <a:t>ddefnyddio</a:t>
            </a:r>
            <a:r>
              <a:rPr lang="en-US" dirty="0"/>
              <a:t> </a:t>
            </a:r>
            <a:r>
              <a:rPr lang="en-US" dirty="0" err="1"/>
              <a:t>gwahanol</a:t>
            </a:r>
            <a:r>
              <a:rPr lang="en-US" dirty="0"/>
              <a:t> </a:t>
            </a:r>
            <a:r>
              <a:rPr lang="en-US" dirty="0" err="1"/>
              <a:t>ffontiau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7D3D63-E2F1-C649-A1C5-7B5779ABE05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84331" y="4162096"/>
            <a:ext cx="2430806" cy="255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8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F7A99-42D4-AE4F-B929-333BA7A427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Y </a:t>
            </a:r>
            <a:r>
              <a:rPr lang="en-US" dirty="0" err="1"/>
              <a:t>Seiffr</a:t>
            </a:r>
            <a:r>
              <a:rPr lang="en-US" dirty="0"/>
              <a:t> Bacon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8864D-232B-0742-A405-3C8C11C3DA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Mae’r</a:t>
            </a:r>
            <a:r>
              <a:rPr lang="en-US" dirty="0"/>
              <a:t> </a:t>
            </a:r>
            <a:r>
              <a:rPr lang="en-US" b="1" dirty="0" err="1"/>
              <a:t>Seiffr</a:t>
            </a:r>
            <a:r>
              <a:rPr lang="en-US" b="1" dirty="0"/>
              <a:t> Bacon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ddull</a:t>
            </a:r>
            <a:r>
              <a:rPr lang="en-US" dirty="0"/>
              <a:t> o </a:t>
            </a:r>
            <a:r>
              <a:rPr lang="en-US" dirty="0" err="1"/>
              <a:t>guddio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y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arall</a:t>
            </a:r>
            <a:r>
              <a:rPr lang="en-US" dirty="0"/>
              <a:t> </a:t>
            </a:r>
            <a:r>
              <a:rPr lang="en-US" dirty="0" err="1"/>
              <a:t>trwy</a:t>
            </a:r>
            <a:r>
              <a:rPr lang="en-US" dirty="0"/>
              <a:t> </a:t>
            </a:r>
            <a:r>
              <a:rPr lang="en-US" dirty="0" err="1"/>
              <a:t>newid</a:t>
            </a:r>
            <a:r>
              <a:rPr lang="en-US" dirty="0"/>
              <a:t> </a:t>
            </a:r>
            <a:r>
              <a:rPr lang="en-US" dirty="0" err="1"/>
              <a:t>ffontiau</a:t>
            </a:r>
            <a:r>
              <a:rPr lang="en-US" dirty="0"/>
              <a:t>.</a:t>
            </a:r>
          </a:p>
          <a:p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Ysgrifennwch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am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chuddio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Dewiswch</a:t>
            </a:r>
            <a:r>
              <a:rPr lang="en-US" dirty="0"/>
              <a:t> 2 </a:t>
            </a:r>
            <a:r>
              <a:rPr lang="en-US" dirty="0" err="1"/>
              <a:t>fath</a:t>
            </a:r>
            <a:r>
              <a:rPr lang="en-US" dirty="0"/>
              <a:t> </a:t>
            </a:r>
            <a:r>
              <a:rPr lang="en-US" dirty="0" err="1"/>
              <a:t>gwahanol</a:t>
            </a:r>
            <a:r>
              <a:rPr lang="en-US" dirty="0"/>
              <a:t> o </a:t>
            </a:r>
            <a:r>
              <a:rPr lang="en-US" dirty="0" err="1"/>
              <a:t>ffont</a:t>
            </a:r>
            <a:r>
              <a:rPr lang="en-US" dirty="0"/>
              <a:t>, A a B,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b="1" dirty="0"/>
              <a:t>print </a:t>
            </a:r>
            <a:r>
              <a:rPr lang="en-US" b="1" dirty="0" err="1"/>
              <a:t>trwm</a:t>
            </a:r>
            <a:r>
              <a:rPr lang="en-US" dirty="0"/>
              <a:t> ac </a:t>
            </a:r>
            <a:r>
              <a:rPr lang="en-US" i="1" dirty="0" err="1"/>
              <a:t>italig</a:t>
            </a:r>
            <a:r>
              <a:rPr lang="en-US" dirty="0"/>
              <a:t> neu </a:t>
            </a:r>
            <a:r>
              <a:rPr lang="en-US" sz="2000" dirty="0">
                <a:latin typeface="Comic Sans MS" panose="030F0902030302020204" pitchFamily="66" charset="0"/>
              </a:rPr>
              <a:t>Comic Sans</a:t>
            </a:r>
            <a:r>
              <a:rPr lang="en-US" sz="2000" dirty="0">
                <a:latin typeface="Century Gothic" panose="020B0502020202020204" pitchFamily="34" charset="0"/>
              </a:rPr>
              <a:t> ac </a:t>
            </a:r>
            <a:r>
              <a:rPr lang="en-US" sz="2000" dirty="0">
                <a:latin typeface="Edwardian Script ITC" panose="030303020407070D0804" pitchFamily="66" charset="77"/>
              </a:rPr>
              <a:t>Edwardian Script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Ysgrifennwch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ddiflas</a:t>
            </a:r>
            <a:r>
              <a:rPr lang="en-US" dirty="0"/>
              <a:t> </a:t>
            </a:r>
            <a:r>
              <a:rPr lang="en-US" dirty="0" err="1"/>
              <a:t>gydag</a:t>
            </a:r>
            <a:r>
              <a:rPr lang="en-US" dirty="0"/>
              <a:t> o </a:t>
            </a:r>
            <a:r>
              <a:rPr lang="en-US" dirty="0" err="1"/>
              <a:t>leiaf</a:t>
            </a:r>
            <a:r>
              <a:rPr lang="en-US" dirty="0"/>
              <a:t> 5 </a:t>
            </a:r>
            <a:r>
              <a:rPr lang="en-US" dirty="0" err="1"/>
              <a:t>gwaith</a:t>
            </a:r>
            <a:r>
              <a:rPr lang="en-US" dirty="0"/>
              <a:t> </a:t>
            </a:r>
            <a:r>
              <a:rPr lang="en-US" dirty="0" err="1"/>
              <a:t>cymaint</a:t>
            </a:r>
            <a:r>
              <a:rPr lang="en-US" dirty="0"/>
              <a:t> o </a:t>
            </a:r>
            <a:r>
              <a:rPr lang="en-US" dirty="0" err="1"/>
              <a:t>lythrennau</a:t>
            </a:r>
            <a:r>
              <a:rPr lang="en-US" dirty="0"/>
              <a:t> </a:t>
            </a:r>
            <a:r>
              <a:rPr lang="en-US" dirty="0" err="1"/>
              <a:t>ynddo</a:t>
            </a:r>
            <a:r>
              <a:rPr lang="en-US" dirty="0"/>
              <a:t> </a:t>
            </a:r>
            <a:r>
              <a:rPr lang="en-US" dirty="0" err="1"/>
              <a:t>â'r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gudd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Newidiwch</a:t>
            </a:r>
            <a:r>
              <a:rPr lang="en-US" dirty="0"/>
              <a:t> </a:t>
            </a:r>
            <a:r>
              <a:rPr lang="en-US" dirty="0" err="1"/>
              <a:t>ffont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ddiflas</a:t>
            </a:r>
            <a:r>
              <a:rPr lang="en-US" dirty="0"/>
              <a:t> o </a:t>
            </a:r>
            <a:r>
              <a:rPr lang="en-US" dirty="0" err="1"/>
              <a:t>arddull</a:t>
            </a:r>
            <a:r>
              <a:rPr lang="en-US" dirty="0"/>
              <a:t> A </a:t>
            </a:r>
            <a:r>
              <a:rPr lang="en-US" dirty="0" err="1"/>
              <a:t>i</a:t>
            </a:r>
            <a:r>
              <a:rPr lang="en-US" dirty="0"/>
              <a:t> B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pob</a:t>
            </a:r>
            <a:r>
              <a:rPr lang="en-US" dirty="0"/>
              <a:t> un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llythrennau</a:t>
            </a:r>
            <a:r>
              <a:rPr lang="en-US" dirty="0"/>
              <a:t> </a:t>
            </a:r>
            <a:r>
              <a:rPr lang="en-US" dirty="0" err="1"/>
              <a:t>cyfatebol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gudd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81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	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HEdDiW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RoEdD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093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	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HEdDiW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RoEdD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086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HEdDiW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RoEdD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AABBB</a:t>
            </a:r>
          </a:p>
          <a:p>
            <a:r>
              <a:rPr lang="en-US" dirty="0" err="1"/>
              <a:t>Neges</a:t>
            </a:r>
            <a:r>
              <a:rPr lang="en-US" dirty="0"/>
              <a:t> Cudd: </a:t>
            </a:r>
            <a:r>
              <a:rPr lang="en-US" dirty="0">
                <a:highlight>
                  <a:srgbClr val="FFFF00"/>
                </a:highlight>
              </a:rPr>
              <a:t>H</a:t>
            </a:r>
            <a:endParaRPr lang="en-US" sz="20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1620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A3CA3E"/>
                </a:highlight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HEdDiW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RoEdD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AABBB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ABBBA</a:t>
            </a:r>
            <a:endParaRPr lang="en-US" dirty="0"/>
          </a:p>
          <a:p>
            <a:r>
              <a:rPr lang="en-US" dirty="0" err="1"/>
              <a:t>Neges</a:t>
            </a:r>
            <a:r>
              <a:rPr lang="en-US" dirty="0"/>
              <a:t> Cudd: </a:t>
            </a:r>
            <a:r>
              <a:rPr lang="en-US" dirty="0">
                <a:highlight>
                  <a:srgbClr val="FFFF00"/>
                </a:highlight>
              </a:rPr>
              <a:t>H</a:t>
            </a:r>
            <a:r>
              <a:rPr lang="en-US" dirty="0">
                <a:highlight>
                  <a:srgbClr val="A3CA3E"/>
                </a:highlight>
              </a:rPr>
              <a:t>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360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A3CA3E"/>
                </a:highlight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+mn-lt"/>
              </a:rPr>
              <a:t>HEdDi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RoEdD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AABBB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ABBBA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AABAB</a:t>
            </a:r>
          </a:p>
          <a:p>
            <a:r>
              <a:rPr lang="en-US" dirty="0" err="1"/>
              <a:t>Neges</a:t>
            </a:r>
            <a:r>
              <a:rPr lang="en-US" dirty="0"/>
              <a:t> Cudd: </a:t>
            </a:r>
            <a:r>
              <a:rPr lang="en-US" dirty="0">
                <a:highlight>
                  <a:srgbClr val="FFFF00"/>
                </a:highlight>
              </a:rPr>
              <a:t>H</a:t>
            </a:r>
            <a:r>
              <a:rPr lang="en-US" dirty="0">
                <a:highlight>
                  <a:srgbClr val="A3CA3E"/>
                </a:highlight>
              </a:rPr>
              <a:t>O</a:t>
            </a:r>
            <a:r>
              <a:rPr lang="en-US" dirty="0">
                <a:highlight>
                  <a:srgbClr val="FF00FF"/>
                </a:highlight>
              </a:rPr>
              <a:t>F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6136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A3CA3E"/>
                </a:highlight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+mn-lt"/>
              </a:rPr>
              <a:t>HEdDi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W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RoEd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AABBB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ABBBA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AABAB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AABAB</a:t>
            </a:r>
          </a:p>
          <a:p>
            <a:r>
              <a:rPr lang="en-US" dirty="0" err="1"/>
              <a:t>Neges</a:t>
            </a:r>
            <a:r>
              <a:rPr lang="en-US" dirty="0"/>
              <a:t> Cudd: </a:t>
            </a:r>
            <a:r>
              <a:rPr lang="en-US" dirty="0">
                <a:highlight>
                  <a:srgbClr val="FFFF00"/>
                </a:highlight>
              </a:rPr>
              <a:t>H</a:t>
            </a:r>
            <a:r>
              <a:rPr lang="en-US" dirty="0">
                <a:highlight>
                  <a:srgbClr val="A3CA3E"/>
                </a:highlight>
              </a:rPr>
              <a:t>O</a:t>
            </a:r>
            <a:r>
              <a:rPr lang="en-US" dirty="0">
                <a:highlight>
                  <a:srgbClr val="FF00FF"/>
                </a:highlight>
              </a:rPr>
              <a:t>F</a:t>
            </a:r>
            <a:r>
              <a:rPr lang="en-US" dirty="0">
                <a:highlight>
                  <a:srgbClr val="00FFFF"/>
                </a:highlight>
              </a:rPr>
              <a:t>F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5099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96195F-3D21-124B-AF87-6E8A1A3C8B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419" y="1381398"/>
            <a:ext cx="6016651" cy="254053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6200" dirty="0" err="1">
                <a:latin typeface="Arial Rounded MT Bold" panose="020F0704030504030204" pitchFamily="34" charset="77"/>
              </a:rPr>
              <a:t>Cryptograffeg</a:t>
            </a:r>
            <a:endParaRPr lang="en-US" sz="62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14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568C04-22B4-C844-854E-9A255A0F7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20848-EC1F-B246-B439-A3F71C476B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Neges</a:t>
            </a:r>
            <a:r>
              <a:rPr lang="en-US" dirty="0"/>
              <a:t> Bacon: 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ES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+mn-lt"/>
              </a:rPr>
              <a:t>i’r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A3CA3E"/>
                </a:highlight>
                <a:latin typeface="+mn-lt"/>
              </a:rPr>
              <a:t>YsgoL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+mn-lt"/>
              </a:rPr>
              <a:t>HEdDi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W</a:t>
            </a:r>
            <a:r>
              <a:rPr lang="en-GB" dirty="0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+mn-lt"/>
              </a:rPr>
              <a:t>RoEd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D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hI’N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BWRW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GlAW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AC 		YN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WLyB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Iawn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+mn-lt"/>
              </a:rPr>
              <a:t>YCh</a:t>
            </a:r>
            <a:r>
              <a:rPr lang="en-GB" dirty="0">
                <a:solidFill>
                  <a:srgbClr val="000000"/>
                </a:solidFill>
                <a:effectLst/>
                <a:latin typeface="+mn-lt"/>
              </a:rPr>
              <a:t> a Fi!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A: PRIFLYTHRENNAU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Math </a:t>
            </a:r>
            <a:r>
              <a:rPr lang="en-US" sz="2000" dirty="0" err="1">
                <a:latin typeface="Century Gothic" panose="020B0502020202020204" pitchFamily="34" charset="0"/>
              </a:rPr>
              <a:t>Ffont</a:t>
            </a:r>
            <a:r>
              <a:rPr lang="en-US" sz="2000" dirty="0">
                <a:latin typeface="Century Gothic" panose="020B0502020202020204" pitchFamily="34" charset="0"/>
              </a:rPr>
              <a:t> B: </a:t>
            </a:r>
            <a:r>
              <a:rPr lang="en-US" sz="2000" dirty="0" err="1">
                <a:latin typeface="Century Gothic" panose="020B0502020202020204" pitchFamily="34" charset="0"/>
              </a:rPr>
              <a:t>llythrennau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bach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: </a:t>
            </a:r>
            <a:r>
              <a:rPr lang="en-US" dirty="0">
                <a:highlight>
                  <a:srgbClr val="FFFF00"/>
                </a:highlight>
              </a:rPr>
              <a:t>AABBB</a:t>
            </a:r>
            <a:r>
              <a:rPr lang="en-US" dirty="0"/>
              <a:t> </a:t>
            </a:r>
            <a:r>
              <a:rPr lang="en-US" dirty="0">
                <a:highlight>
                  <a:srgbClr val="A3CA3E"/>
                </a:highlight>
              </a:rPr>
              <a:t>ABBBA</a:t>
            </a:r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AABAB</a:t>
            </a:r>
            <a:r>
              <a:rPr lang="en-US" dirty="0"/>
              <a:t> </a:t>
            </a:r>
            <a:r>
              <a:rPr lang="en-US" dirty="0">
                <a:highlight>
                  <a:srgbClr val="00FFFF"/>
                </a:highlight>
              </a:rPr>
              <a:t>AABAB</a:t>
            </a:r>
          </a:p>
          <a:p>
            <a:r>
              <a:rPr lang="en-US" dirty="0" err="1"/>
              <a:t>Neges</a:t>
            </a:r>
            <a:r>
              <a:rPr lang="en-US" dirty="0"/>
              <a:t> Cudd: </a:t>
            </a:r>
            <a:r>
              <a:rPr lang="en-US" dirty="0" err="1">
                <a:highlight>
                  <a:srgbClr val="FFFF00"/>
                </a:highlight>
              </a:rPr>
              <a:t>H</a:t>
            </a:r>
            <a:r>
              <a:rPr lang="en-US" dirty="0" err="1">
                <a:highlight>
                  <a:srgbClr val="A3CA3E"/>
                </a:highlight>
              </a:rPr>
              <a:t>O</a:t>
            </a:r>
            <a:r>
              <a:rPr lang="en-US" dirty="0" err="1">
                <a:highlight>
                  <a:srgbClr val="FF00FF"/>
                </a:highlight>
              </a:rPr>
              <a:t>F</a:t>
            </a:r>
            <a:r>
              <a:rPr lang="en-US" dirty="0" err="1">
                <a:highlight>
                  <a:srgbClr val="00FFFF"/>
                </a:highlight>
              </a:rPr>
              <a:t>F</a:t>
            </a:r>
            <a:r>
              <a:rPr lang="en-US" dirty="0" err="1"/>
              <a:t>i</a:t>
            </a:r>
            <a:r>
              <a:rPr lang="en-US" dirty="0"/>
              <a:t> BACON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D2FEA0-AFC3-CE42-82D2-3333FC5D93DA}"/>
              </a:ext>
            </a:extLst>
          </p:cNvPr>
          <p:cNvGraphicFramePr>
            <a:graphicFrameLocks noGrp="1"/>
          </p:cNvGraphicFramePr>
          <p:nvPr/>
        </p:nvGraphicFramePr>
        <p:xfrm>
          <a:off x="1715654" y="1435330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301509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933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B59554-69BD-7643-BD5F-DFF804F83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Tasg</a:t>
            </a:r>
            <a:r>
              <a:rPr lang="en-US" dirty="0"/>
              <a:t>: </a:t>
            </a:r>
            <a:r>
              <a:rPr lang="en-US" dirty="0" err="1"/>
              <a:t>Ymarfer</a:t>
            </a:r>
            <a:r>
              <a:rPr lang="en-US" dirty="0"/>
              <a:t> </a:t>
            </a:r>
            <a:r>
              <a:rPr lang="en-US" dirty="0" err="1"/>
              <a:t>Seiffr</a:t>
            </a:r>
            <a:r>
              <a:rPr lang="en-US" dirty="0"/>
              <a:t> Bacon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E4420-5CC8-6042-A9D1-695017BF42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939" y="3792063"/>
            <a:ext cx="8331728" cy="306593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Yr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aMSEr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yw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CHWEcH</a:t>
            </a:r>
            <a:r>
              <a:rPr lang="en-US" dirty="0">
                <a:latin typeface="Century Gothic" panose="020B0502020202020204" pitchFamily="34" charset="0"/>
              </a:rPr>
              <a:t> O’R </a:t>
            </a:r>
            <a:r>
              <a:rPr lang="en-US" dirty="0" err="1">
                <a:latin typeface="Century Gothic" panose="020B0502020202020204" pitchFamily="34" charset="0"/>
              </a:rPr>
              <a:t>gloch</a:t>
            </a:r>
            <a:r>
              <a:rPr lang="en-US" dirty="0">
                <a:latin typeface="Century Gothic" panose="020B0502020202020204" pitchFamily="34" charset="0"/>
              </a:rPr>
              <a:t> YN </a:t>
            </a:r>
            <a:r>
              <a:rPr lang="en-US" dirty="0" err="1">
                <a:latin typeface="Century Gothic" panose="020B0502020202020204" pitchFamily="34" charset="0"/>
              </a:rPr>
              <a:t>SIapAn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YDY, </a:t>
            </a:r>
            <a:r>
              <a:rPr lang="en-US" dirty="0" err="1">
                <a:latin typeface="Century Gothic" panose="020B0502020202020204" pitchFamily="34" charset="0"/>
              </a:rPr>
              <a:t>mAE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LLAEtH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Yn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fLAsus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RHEDeg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Yn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hWyR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EtO</a:t>
            </a: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>
                <a:latin typeface="Century Gothic" panose="020B0502020202020204" pitchFamily="34" charset="0"/>
              </a:rPr>
              <a:t>yDych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Chi’n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DIGOn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DDEwr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</a:rPr>
              <a:t> Roi </a:t>
            </a:r>
            <a:r>
              <a:rPr lang="en-US" dirty="0" err="1">
                <a:latin typeface="Century Gothic" panose="020B0502020202020204" pitchFamily="34" charset="0"/>
              </a:rPr>
              <a:t>GyNnig</a:t>
            </a:r>
            <a:r>
              <a:rPr lang="en-US" dirty="0">
                <a:latin typeface="Century Gothic" panose="020B0502020202020204" pitchFamily="34" charset="0"/>
              </a:rPr>
              <a:t> AR YR </a:t>
            </a:r>
            <a:r>
              <a:rPr lang="en-US" dirty="0" err="1">
                <a:latin typeface="Century Gothic" panose="020B0502020202020204" pitchFamily="34" charset="0"/>
              </a:rPr>
              <a:t>uN</a:t>
            </a:r>
            <a:r>
              <a:rPr lang="en-US" dirty="0">
                <a:latin typeface="Century Gothic" panose="020B0502020202020204" pitchFamily="34" charset="0"/>
              </a:rPr>
              <a:t> HON, NEU </a:t>
            </a:r>
            <a:r>
              <a:rPr lang="en-US" dirty="0" err="1">
                <a:latin typeface="Century Gothic" panose="020B0502020202020204" pitchFamily="34" charset="0"/>
              </a:rPr>
              <a:t>ydY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HI’n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eich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dirty="0" err="1">
                <a:latin typeface="Century Gothic" panose="020B0502020202020204" pitchFamily="34" charset="0"/>
              </a:rPr>
              <a:t>OFnI</a:t>
            </a:r>
            <a:r>
              <a:rPr lang="en-US" dirty="0">
                <a:latin typeface="Century Gothic" panose="020B0502020202020204" pitchFamily="34" charset="0"/>
              </a:rPr>
              <a:t>?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Century Gothic" panose="020B0502020202020204" pitchFamily="34" charset="0"/>
              </a:rPr>
              <a:t>Extension: Create your own hidden  message using two different </a:t>
            </a:r>
            <a:r>
              <a:rPr lang="en-US" dirty="0" err="1">
                <a:latin typeface="Century Gothic" panose="020B0502020202020204" pitchFamily="34" charset="0"/>
              </a:rPr>
              <a:t>colour</a:t>
            </a: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	  pens or a pen and a pencil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7C8DE7-A5F3-D14A-BA43-9979EDFAFB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29575"/>
              </p:ext>
            </p:extLst>
          </p:nvPr>
        </p:nvGraphicFramePr>
        <p:xfrm>
          <a:off x="1877171" y="1435331"/>
          <a:ext cx="5355264" cy="224028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38816">
                  <a:extLst>
                    <a:ext uri="{9D8B030D-6E8A-4147-A177-3AD203B41FA5}">
                      <a16:colId xmlns:a16="http://schemas.microsoft.com/office/drawing/2014/main" val="2361575524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14933565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3137805128"/>
                    </a:ext>
                  </a:extLst>
                </a:gridCol>
                <a:gridCol w="1338816">
                  <a:extLst>
                    <a:ext uri="{9D8B030D-6E8A-4147-A177-3AD203B41FA5}">
                      <a16:colId xmlns:a16="http://schemas.microsoft.com/office/drawing/2014/main" val="4034653340"/>
                    </a:ext>
                  </a:extLst>
                </a:gridCol>
              </a:tblGrid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a:   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h:   AABBB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o:   ABBBA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v:   BABAB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340572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b:   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 err="1">
                          <a:latin typeface="Century Gothic" panose="020B0502020202020204" pitchFamily="34" charset="0"/>
                        </a:rPr>
                        <a:t>i</a:t>
                      </a:r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:   ABAAA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p:   ABBBB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w:   BABBA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75432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c:   AAABA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j:   ABAAB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q:   BAAAA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x:   BABBB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903566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d:   AAABB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k:   ABABA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r:   BAAAB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y:   BBAAA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0926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e:   AABAA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l:   ABABB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s:   BAABA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z:   BBAAB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070371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f:   AABAB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m:   ABBAA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t:   BAABB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884298"/>
                  </a:ext>
                </a:extLst>
              </a:tr>
              <a:tr h="196044"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g:   AABBA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n:   ABBAB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0" dirty="0">
                          <a:latin typeface="Century Gothic" panose="020B0502020202020204" pitchFamily="34" charset="0"/>
                        </a:rPr>
                        <a:t>u:   BABAA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1382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18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64C6FE-579E-CE41-B584-A7FD170E69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Problemau</a:t>
            </a:r>
            <a:r>
              <a:rPr lang="en-US" dirty="0"/>
              <a:t> </a:t>
            </a:r>
            <a:r>
              <a:rPr lang="en-US" dirty="0" err="1"/>
              <a:t>gyda’r</a:t>
            </a:r>
            <a:r>
              <a:rPr lang="en-US" dirty="0"/>
              <a:t> </a:t>
            </a:r>
            <a:r>
              <a:rPr lang="en-US" dirty="0" err="1"/>
              <a:t>Seiffr</a:t>
            </a:r>
            <a:r>
              <a:rPr lang="en-US" dirty="0"/>
              <a:t> Bacon?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19777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8C4985-C6F6-CB46-A15C-A2A651F20B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Tasg</a:t>
            </a:r>
            <a:r>
              <a:rPr lang="en-US" dirty="0"/>
              <a:t> </a:t>
            </a:r>
            <a:r>
              <a:rPr lang="en-US" dirty="0" err="1"/>
              <a:t>Estyniad</a:t>
            </a:r>
            <a:r>
              <a:rPr lang="en-US" dirty="0"/>
              <a:t>: </a:t>
            </a:r>
            <a:r>
              <a:rPr lang="en-US" dirty="0" err="1"/>
              <a:t>Gwneud</a:t>
            </a:r>
            <a:r>
              <a:rPr lang="en-US" dirty="0"/>
              <a:t> </a:t>
            </a:r>
            <a:r>
              <a:rPr lang="en-US" dirty="0" err="1"/>
              <a:t>Eich</a:t>
            </a:r>
            <a:r>
              <a:rPr lang="en-US" dirty="0"/>
              <a:t> </a:t>
            </a:r>
            <a:r>
              <a:rPr lang="en-US" dirty="0" err="1"/>
              <a:t>inc</a:t>
            </a:r>
            <a:r>
              <a:rPr lang="en-US" dirty="0"/>
              <a:t> </a:t>
            </a:r>
            <a:r>
              <a:rPr lang="en-US" dirty="0" err="1"/>
              <a:t>Anweledig</a:t>
            </a:r>
            <a:r>
              <a:rPr lang="en-US" dirty="0"/>
              <a:t> </a:t>
            </a:r>
            <a:r>
              <a:rPr lang="en-US" dirty="0" err="1"/>
              <a:t>Eich</a:t>
            </a:r>
            <a:r>
              <a:rPr lang="en-US" dirty="0"/>
              <a:t> Hun</a:t>
            </a:r>
          </a:p>
        </p:txBody>
      </p:sp>
    </p:spTree>
    <p:extLst>
      <p:ext uri="{BB962C8B-B14F-4D97-AF65-F5344CB8AC3E}">
        <p14:creationId xmlns:p14="http://schemas.microsoft.com/office/powerpoint/2010/main" val="1464619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BD632E-A29F-674D-8ADC-FED75A8AE1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>
                <a:latin typeface="Arial Rounded MT Bold" panose="020F0704030504030204" pitchFamily="34" charset="77"/>
              </a:rPr>
              <a:t>Ail-</a:t>
            </a:r>
            <a:r>
              <a:rPr lang="en-US" sz="5000" dirty="0" err="1">
                <a:latin typeface="Arial Rounded MT Bold" panose="020F0704030504030204" pitchFamily="34" charset="77"/>
              </a:rPr>
              <a:t>Ymweld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16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50E79E0-7350-6B4F-9909-0AF1114399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7580" y="1872466"/>
            <a:ext cx="5123469" cy="2540535"/>
          </a:xfrm>
        </p:spPr>
        <p:txBody>
          <a:bodyPr/>
          <a:lstStyle/>
          <a:p>
            <a:r>
              <a:rPr lang="en-US" sz="4800" dirty="0" err="1"/>
              <a:t>Tasg</a:t>
            </a:r>
            <a:r>
              <a:rPr lang="en-US" sz="4800" dirty="0"/>
              <a:t>: Beth </a:t>
            </a:r>
            <a:r>
              <a:rPr lang="en-US" sz="4800" dirty="0" err="1"/>
              <a:t>Yw</a:t>
            </a:r>
            <a:r>
              <a:rPr lang="en-US" sz="4800" dirty="0"/>
              <a:t> </a:t>
            </a:r>
            <a:r>
              <a:rPr lang="en-US" sz="4800" dirty="0" err="1"/>
              <a:t>Cryptograffeg</a:t>
            </a:r>
            <a:r>
              <a:rPr lang="en-US" sz="4800" dirty="0"/>
              <a:t>?</a:t>
            </a:r>
            <a:endParaRPr lang="en-US" sz="4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582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46A8B9-4A4D-C04C-8D96-80FA9CF8E9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Cryptograffeg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F7EEA-6A79-C54F-B679-8369057C3F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Cryptograffeg</a:t>
            </a:r>
            <a:r>
              <a:rPr lang="en-US" b="1" dirty="0"/>
              <a:t> </a:t>
            </a:r>
            <a:r>
              <a:rPr lang="en-US" dirty="0" err="1"/>
              <a:t>yw</a:t>
            </a:r>
            <a:r>
              <a:rPr lang="en-US" dirty="0"/>
              <a:t> </a:t>
            </a:r>
            <a:r>
              <a:rPr lang="en-US" dirty="0" err="1"/>
              <a:t>ymarfer</a:t>
            </a:r>
            <a:r>
              <a:rPr lang="en-US" dirty="0"/>
              <a:t> ac </a:t>
            </a:r>
            <a:r>
              <a:rPr lang="en-US" dirty="0" err="1"/>
              <a:t>astudio</a:t>
            </a:r>
            <a:r>
              <a:rPr lang="en-US" dirty="0"/>
              <a:t> </a:t>
            </a:r>
            <a:r>
              <a:rPr lang="en-US" dirty="0" err="1"/>
              <a:t>technegau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gyfer</a:t>
            </a:r>
            <a:r>
              <a:rPr lang="en-US" dirty="0"/>
              <a:t> </a:t>
            </a:r>
            <a:r>
              <a:rPr lang="en-US" dirty="0" err="1"/>
              <a:t>cyfathrebu</a:t>
            </a:r>
            <a:r>
              <a:rPr lang="en-US" dirty="0"/>
              <a:t> </a:t>
            </a:r>
            <a:r>
              <a:rPr lang="en-US" dirty="0" err="1"/>
              <a:t>diogel</a:t>
            </a:r>
            <a:r>
              <a:rPr lang="en-US" dirty="0"/>
              <a:t>.</a:t>
            </a:r>
          </a:p>
          <a:p>
            <a:r>
              <a:rPr lang="en-US" dirty="0" err="1"/>
              <a:t>Daw</a:t>
            </a:r>
            <a:r>
              <a:rPr lang="en-US" b="1" dirty="0"/>
              <a:t> </a:t>
            </a:r>
            <a:r>
              <a:rPr lang="en-US" b="1" dirty="0" err="1"/>
              <a:t>cryptograffeg</a:t>
            </a:r>
            <a:r>
              <a:rPr lang="en-US" b="1" dirty="0"/>
              <a:t> </a:t>
            </a:r>
            <a:r>
              <a:rPr lang="en-US" dirty="0" err="1"/>
              <a:t>o’r</a:t>
            </a:r>
            <a:r>
              <a:rPr lang="en-US" dirty="0"/>
              <a:t> “</a:t>
            </a:r>
            <a:r>
              <a:rPr lang="en-US" dirty="0" err="1"/>
              <a:t>Kryptos</a:t>
            </a:r>
            <a:r>
              <a:rPr lang="en-US" dirty="0"/>
              <a:t>” </a:t>
            </a:r>
            <a:r>
              <a:rPr lang="en-US" dirty="0" err="1"/>
              <a:t>Groegaidd</a:t>
            </a:r>
            <a:r>
              <a:rPr lang="en-US" dirty="0"/>
              <a:t>,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golygu</a:t>
            </a:r>
            <a:r>
              <a:rPr lang="en-US" dirty="0"/>
              <a:t> </a:t>
            </a:r>
            <a:r>
              <a:rPr lang="en-US" dirty="0" err="1"/>
              <a:t>cyfrinach</a:t>
            </a:r>
            <a:r>
              <a:rPr lang="en-US" dirty="0"/>
              <a:t> neu </a:t>
            </a:r>
            <a:r>
              <a:rPr lang="en-US" dirty="0" err="1"/>
              <a:t>gudd</a:t>
            </a:r>
            <a:r>
              <a:rPr lang="en-US" dirty="0"/>
              <a:t>, a “</a:t>
            </a:r>
            <a:r>
              <a:rPr lang="en-US" dirty="0" err="1"/>
              <a:t>Graphein</a:t>
            </a:r>
            <a:r>
              <a:rPr lang="en-US" dirty="0"/>
              <a:t>”,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golygu</a:t>
            </a:r>
            <a:r>
              <a:rPr lang="en-US" dirty="0"/>
              <a:t> </a:t>
            </a:r>
            <a:r>
              <a:rPr lang="en-US" dirty="0" err="1"/>
              <a:t>ysgrifennu</a:t>
            </a:r>
            <a:r>
              <a:rPr lang="en-US" dirty="0"/>
              <a:t>.</a:t>
            </a:r>
          </a:p>
          <a:p>
            <a:r>
              <a:rPr lang="en-US" dirty="0" err="1"/>
              <a:t>Defnyddir</a:t>
            </a:r>
            <a:r>
              <a:rPr lang="en-US" dirty="0"/>
              <a:t> </a:t>
            </a:r>
            <a:r>
              <a:rPr lang="en-US" b="1" dirty="0" err="1"/>
              <a:t>technegau</a:t>
            </a:r>
            <a:r>
              <a:rPr lang="en-US" b="1" dirty="0"/>
              <a:t> </a:t>
            </a:r>
            <a:r>
              <a:rPr lang="en-US" b="1" dirty="0" err="1"/>
              <a:t>cryptograffig</a:t>
            </a:r>
            <a:r>
              <a:rPr lang="en-US" b="1" dirty="0"/>
              <a:t> </a:t>
            </a:r>
            <a:r>
              <a:rPr lang="en-US" dirty="0" err="1"/>
              <a:t>trwy'r</a:t>
            </a:r>
            <a:r>
              <a:rPr lang="en-US" dirty="0"/>
              <a:t> </a:t>
            </a:r>
            <a:r>
              <a:rPr lang="en-US" dirty="0" err="1"/>
              <a:t>amser</a:t>
            </a:r>
            <a:r>
              <a:rPr lang="en-US" dirty="0"/>
              <a:t> </a:t>
            </a:r>
            <a:r>
              <a:rPr lang="en-US" dirty="0" err="1"/>
              <a:t>ym</a:t>
            </a:r>
            <a:r>
              <a:rPr lang="en-US" dirty="0"/>
              <a:t> </a:t>
            </a:r>
            <a:r>
              <a:rPr lang="en-US" dirty="0" err="1"/>
              <a:t>mywyd</a:t>
            </a:r>
            <a:r>
              <a:rPr lang="en-US" dirty="0"/>
              <a:t> </a:t>
            </a:r>
            <a:r>
              <a:rPr lang="en-US" dirty="0" err="1"/>
              <a:t>pob</a:t>
            </a:r>
            <a:r>
              <a:rPr lang="en-US" dirty="0"/>
              <a:t> </a:t>
            </a:r>
            <a:r>
              <a:rPr lang="en-US" dirty="0" err="1"/>
              <a:t>dydd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chi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oed</a:t>
            </a:r>
            <a:r>
              <a:rPr lang="en-US" dirty="0"/>
              <a:t> </a:t>
            </a:r>
            <a:r>
              <a:rPr lang="en-US" dirty="0" err="1"/>
              <a:t>sylwi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r>
              <a:rPr lang="en-US" dirty="0" err="1"/>
              <a:t>Dyma</a:t>
            </a:r>
            <a:r>
              <a:rPr lang="en-US" dirty="0"/>
              <a:t> rai </a:t>
            </a:r>
            <a:r>
              <a:rPr lang="en-US" dirty="0" err="1"/>
              <a:t>enghreifftiau</a:t>
            </a:r>
            <a:r>
              <a:rPr lang="en-US" dirty="0"/>
              <a:t> o </a:t>
            </a:r>
            <a:r>
              <a:rPr lang="en-US" dirty="0" err="1"/>
              <a:t>pryd</a:t>
            </a:r>
            <a:r>
              <a:rPr lang="en-US" dirty="0"/>
              <a:t> y </a:t>
            </a:r>
            <a:r>
              <a:rPr lang="en-US" dirty="0" err="1"/>
              <a:t>defnyddir</a:t>
            </a:r>
            <a:r>
              <a:rPr lang="en-US" dirty="0"/>
              <a:t> </a:t>
            </a:r>
            <a:r>
              <a:rPr lang="en-US" b="1" dirty="0" err="1"/>
              <a:t>Cryptograffeg</a:t>
            </a:r>
            <a:r>
              <a:rPr lang="en-US" dirty="0"/>
              <a:t>: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C3748C-1B5E-C64F-9249-CBCCB3342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81" y="5061069"/>
            <a:ext cx="2915881" cy="17969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1486D9-DBD9-1744-86E6-3426DBAF3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56" t="21403" r="34988" b="22783"/>
          <a:stretch/>
        </p:blipFill>
        <p:spPr>
          <a:xfrm>
            <a:off x="5290526" y="5068372"/>
            <a:ext cx="1700583" cy="1793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2C5607-F8BC-D848-9B3E-5686EE13E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21" y="5068895"/>
            <a:ext cx="1784846" cy="1784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EDB48F-878B-374D-8BAB-886DDE9BA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71" t="1070" r="5271" b="-1"/>
          <a:stretch/>
        </p:blipFill>
        <p:spPr>
          <a:xfrm>
            <a:off x="7029387" y="5055301"/>
            <a:ext cx="1661240" cy="18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6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3E58C7-032B-F24C-8F89-0F74579CA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Cryptograffeg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01185-2FD1-D24B-9160-000594D7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Mae </a:t>
            </a:r>
            <a:r>
              <a:rPr lang="en-US" b="1" dirty="0" err="1"/>
              <a:t>cryptograffeg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wahanol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b="1" dirty="0" err="1"/>
              <a:t>steganograffeg</a:t>
            </a:r>
            <a:r>
              <a:rPr lang="en-US" dirty="0"/>
              <a:t>.</a:t>
            </a:r>
          </a:p>
          <a:p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b="1" dirty="0" err="1"/>
              <a:t>cryptograffeg</a:t>
            </a:r>
            <a:r>
              <a:rPr lang="en-US" dirty="0"/>
              <a:t>, gall </a:t>
            </a:r>
            <a:r>
              <a:rPr lang="en-US" dirty="0" err="1"/>
              <a:t>pawb</a:t>
            </a:r>
            <a:r>
              <a:rPr lang="en-US" dirty="0"/>
              <a:t> </a:t>
            </a:r>
            <a:r>
              <a:rPr lang="en-US" dirty="0" err="1"/>
              <a:t>ddweud</a:t>
            </a:r>
            <a:r>
              <a:rPr lang="en-US" dirty="0"/>
              <a:t> bod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gyfrinachol</a:t>
            </a:r>
            <a:r>
              <a:rPr lang="en-US" dirty="0"/>
              <a:t>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hanfon</a:t>
            </a:r>
            <a:r>
              <a:rPr lang="en-US" dirty="0"/>
              <a:t>.</a:t>
            </a:r>
          </a:p>
          <a:p>
            <a:r>
              <a:rPr lang="en-US" dirty="0" err="1"/>
              <a:t>Daw'r</a:t>
            </a:r>
            <a:r>
              <a:rPr lang="en-US" dirty="0"/>
              <a:t> </a:t>
            </a:r>
            <a:r>
              <a:rPr lang="en-US" dirty="0" err="1"/>
              <a:t>diogelwch</a:t>
            </a:r>
            <a:r>
              <a:rPr lang="en-US" dirty="0"/>
              <a:t>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anhawster</a:t>
            </a:r>
            <a:r>
              <a:rPr lang="en-US" dirty="0"/>
              <a:t> </a:t>
            </a:r>
            <a:r>
              <a:rPr lang="en-US" dirty="0" err="1"/>
              <a:t>wrth</a:t>
            </a:r>
            <a:r>
              <a:rPr lang="en-US" dirty="0"/>
              <a:t> </a:t>
            </a:r>
            <a:r>
              <a:rPr lang="en-US" b="1" dirty="0" err="1"/>
              <a:t>ddadgryptio'r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heb</a:t>
            </a:r>
            <a:r>
              <a:rPr lang="en-US" dirty="0"/>
              <a:t> </a:t>
            </a:r>
            <a:r>
              <a:rPr lang="en-US" dirty="0" err="1"/>
              <a:t>wybod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b="1" dirty="0" err="1"/>
              <a:t>allwedd</a:t>
            </a:r>
            <a:r>
              <a:rPr lang="en-US" dirty="0"/>
              <a:t> </a:t>
            </a:r>
            <a:r>
              <a:rPr lang="en-US" dirty="0" err="1"/>
              <a:t>benodol</a:t>
            </a:r>
            <a:r>
              <a:rPr lang="en-US" dirty="0"/>
              <a:t> a </a:t>
            </a:r>
            <a:r>
              <a:rPr lang="en-US" dirty="0" err="1"/>
              <a:t>ddefnyddiwyd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D48A3C-38F7-364A-A0F2-F0ED29B54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8968" r="15635" b="7622"/>
          <a:stretch/>
        </p:blipFill>
        <p:spPr>
          <a:xfrm>
            <a:off x="5312780" y="2196818"/>
            <a:ext cx="2661232" cy="27657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255C56-B8D2-F54D-93A8-817E1D9BE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72"/>
          <a:stretch/>
        </p:blipFill>
        <p:spPr>
          <a:xfrm>
            <a:off x="6345266" y="4962578"/>
            <a:ext cx="2528186" cy="1758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1E9DC2-BA92-9746-ACA4-31C47D339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560"/>
          <a:stretch/>
        </p:blipFill>
        <p:spPr>
          <a:xfrm>
            <a:off x="3817080" y="5098889"/>
            <a:ext cx="2528186" cy="169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6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F9EEE4-8CF5-514E-A97F-95F610F9E8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err="1"/>
              <a:t>Tasg</a:t>
            </a:r>
            <a:r>
              <a:rPr lang="en-US" sz="4800" dirty="0"/>
              <a:t>: </a:t>
            </a:r>
            <a:r>
              <a:rPr lang="en-US" sz="4800" dirty="0" err="1"/>
              <a:t>Diffinio</a:t>
            </a:r>
            <a:r>
              <a:rPr lang="en-US" sz="4800" dirty="0"/>
              <a:t> </a:t>
            </a:r>
            <a:r>
              <a:rPr lang="en-US" sz="4800" dirty="0" err="1"/>
              <a:t>Cryptograffeg</a:t>
            </a:r>
            <a:endParaRPr lang="en-US" sz="4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4392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7F4126-F53B-EE4E-AD6D-25B558658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Codlyfrau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87419-6DC6-CB4A-8CCB-4A67AA5B3D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940" y="2199193"/>
            <a:ext cx="5641470" cy="4520169"/>
          </a:xfrm>
        </p:spPr>
        <p:txBody>
          <a:bodyPr>
            <a:noAutofit/>
          </a:bodyPr>
          <a:lstStyle/>
          <a:p>
            <a:r>
              <a:rPr lang="en-US" dirty="0"/>
              <a:t>Mae un dull </a:t>
            </a:r>
            <a:r>
              <a:rPr lang="en-US" dirty="0" err="1"/>
              <a:t>cryptograffig</a:t>
            </a:r>
            <a:r>
              <a:rPr lang="en-US" dirty="0"/>
              <a:t> a </a:t>
            </a:r>
            <a:r>
              <a:rPr lang="en-US" dirty="0" err="1"/>
              <a:t>ddefnyddir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gyffredin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seiliedig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b="1" dirty="0" err="1"/>
              <a:t>lyfrau</a:t>
            </a:r>
            <a:r>
              <a:rPr lang="en-US" dirty="0"/>
              <a:t> </a:t>
            </a:r>
            <a:r>
              <a:rPr lang="en-US" b="1" dirty="0"/>
              <a:t>cod</a:t>
            </a:r>
            <a:r>
              <a:rPr lang="en-US" dirty="0"/>
              <a:t>.</a:t>
            </a:r>
          </a:p>
          <a:p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</a:t>
            </a:r>
            <a:r>
              <a:rPr lang="en-US" dirty="0"/>
              <a:t> </a:t>
            </a:r>
            <a:r>
              <a:rPr lang="en-US" dirty="0" err="1"/>
              <a:t>llyfr</a:t>
            </a:r>
            <a:r>
              <a:rPr lang="en-US" dirty="0"/>
              <a:t> </a:t>
            </a:r>
            <a:r>
              <a:rPr lang="en-US" dirty="0" err="1"/>
              <a:t>cyfan</a:t>
            </a:r>
            <a:r>
              <a:rPr lang="en-US" dirty="0"/>
              <a:t> math </a:t>
            </a:r>
            <a:r>
              <a:rPr lang="en-US" dirty="0" err="1"/>
              <a:t>geiriadur</a:t>
            </a:r>
            <a:r>
              <a:rPr lang="en-US" dirty="0"/>
              <a:t>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newid</a:t>
            </a:r>
            <a:r>
              <a:rPr lang="en-US" dirty="0"/>
              <a:t> </a:t>
            </a:r>
            <a:r>
              <a:rPr lang="en-US" dirty="0" err="1"/>
              <a:t>ystyr</a:t>
            </a:r>
            <a:r>
              <a:rPr lang="en-US" dirty="0"/>
              <a:t> </a:t>
            </a:r>
            <a:r>
              <a:rPr lang="en-US" dirty="0" err="1"/>
              <a:t>geiriau</a:t>
            </a:r>
            <a:r>
              <a:rPr lang="en-US" dirty="0"/>
              <a:t> neu </a:t>
            </a:r>
            <a:r>
              <a:rPr lang="en-US" dirty="0" err="1"/>
              <a:t>ymadroddion</a:t>
            </a:r>
            <a:r>
              <a:rPr lang="en-US" dirty="0"/>
              <a:t>.</a:t>
            </a:r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dirty="0"/>
              <a:t>Mae </a:t>
            </a:r>
            <a:r>
              <a:rPr lang="en-US" dirty="0" err="1"/>
              <a:t>gennym</a:t>
            </a:r>
            <a:r>
              <a:rPr lang="en-US" dirty="0"/>
              <a:t> </a:t>
            </a:r>
            <a:r>
              <a:rPr lang="en-US" dirty="0" err="1"/>
              <a:t>gopi</a:t>
            </a:r>
            <a:r>
              <a:rPr lang="en-US" dirty="0"/>
              <a:t> ac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y </a:t>
            </a:r>
            <a:r>
              <a:rPr lang="en-US" dirty="0" err="1"/>
              <a:t>derbynnydd</a:t>
            </a:r>
            <a:r>
              <a:rPr lang="en-US" dirty="0"/>
              <a:t> </a:t>
            </a:r>
            <a:r>
              <a:rPr lang="en-US" dirty="0" err="1"/>
              <a:t>gopi</a:t>
            </a:r>
            <a:r>
              <a:rPr lang="en-US" dirty="0"/>
              <a:t>.</a:t>
            </a:r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dirty="0" err="1"/>
              <a:t>Rydym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ysgrifennu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ac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amgryptio</a:t>
            </a:r>
            <a:r>
              <a:rPr lang="en-US" dirty="0"/>
              <a:t> </a:t>
            </a:r>
            <a:r>
              <a:rPr lang="en-US" dirty="0" err="1"/>
              <a:t>pob</a:t>
            </a:r>
            <a:r>
              <a:rPr lang="en-US" dirty="0"/>
              <a:t> </a:t>
            </a:r>
            <a:r>
              <a:rPr lang="en-US" dirty="0" err="1"/>
              <a:t>gair</a:t>
            </a:r>
            <a:r>
              <a:rPr lang="en-US" dirty="0"/>
              <a:t> neu </a:t>
            </a:r>
            <a:r>
              <a:rPr lang="en-US" dirty="0" err="1"/>
              <a:t>ymadrodd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b="1" dirty="0" err="1"/>
              <a:t>codlyfr</a:t>
            </a:r>
            <a:r>
              <a:rPr lang="en-US" dirty="0"/>
              <a:t>.</a:t>
            </a:r>
            <a:endParaRPr lang="en-US" sz="900" dirty="0">
              <a:latin typeface="Century Gothic" panose="020B0502020202020204" pitchFamily="34" charset="0"/>
            </a:endParaRPr>
          </a:p>
          <a:p>
            <a:r>
              <a:rPr lang="en-US" dirty="0"/>
              <a:t>Mae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derbynnydd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dadgryptio'r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ddefnyddio</a:t>
            </a:r>
            <a:r>
              <a:rPr lang="en-US" dirty="0"/>
              <a:t> </a:t>
            </a:r>
            <a:r>
              <a:rPr lang="en-US" dirty="0" err="1"/>
              <a:t>copi</a:t>
            </a:r>
            <a:r>
              <a:rPr lang="en-US" dirty="0"/>
              <a:t> union </a:t>
            </a:r>
            <a:r>
              <a:rPr lang="en-US" dirty="0" err="1"/>
              <a:t>yr</a:t>
            </a:r>
            <a:r>
              <a:rPr lang="en-US" dirty="0"/>
              <a:t> un </a:t>
            </a:r>
            <a:r>
              <a:rPr lang="en-US" dirty="0" err="1"/>
              <a:t>fath</a:t>
            </a:r>
            <a:r>
              <a:rPr lang="en-US" dirty="0"/>
              <a:t> </a:t>
            </a:r>
            <a:r>
              <a:rPr lang="en-US" dirty="0" err="1"/>
              <a:t>o’r</a:t>
            </a:r>
            <a:r>
              <a:rPr lang="en-US" dirty="0"/>
              <a:t> </a:t>
            </a:r>
            <a:r>
              <a:rPr lang="en-US" b="1" dirty="0" err="1"/>
              <a:t>codlyfr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518D7-B900-E942-9E87-382AD8849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7" t="8968" r="15635" b="7622"/>
          <a:stretch/>
        </p:blipFill>
        <p:spPr>
          <a:xfrm>
            <a:off x="6164519" y="2455310"/>
            <a:ext cx="2793217" cy="334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77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8F62FD-9662-E149-AB25-FC436D6CAD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Tasg</a:t>
            </a:r>
            <a:r>
              <a:rPr lang="en-US" sz="3600" dirty="0">
                <a:latin typeface="Arial Rounded MT Bold" panose="020F0704030504030204" pitchFamily="34" charset="77"/>
              </a:rPr>
              <a:t>: </a:t>
            </a:r>
            <a:r>
              <a:rPr lang="en-US" sz="3600" dirty="0" err="1">
                <a:latin typeface="Arial Rounded MT Bold" panose="020F0704030504030204" pitchFamily="34" charset="77"/>
              </a:rPr>
              <a:t>Cynllun</a:t>
            </a:r>
            <a:r>
              <a:rPr lang="en-US" sz="3600" dirty="0">
                <a:latin typeface="Arial Rounded MT Bold" panose="020F0704030504030204" pitchFamily="34" charset="77"/>
              </a:rPr>
              <a:t> </a:t>
            </a:r>
            <a:r>
              <a:rPr lang="en-US" sz="3600" dirty="0" err="1">
                <a:latin typeface="Arial Rounded MT Bold" panose="020F0704030504030204" pitchFamily="34" charset="77"/>
              </a:rPr>
              <a:t>Corryn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E8E42B40-E735-E34D-AB3A-49E5CA513946}"/>
              </a:ext>
            </a:extLst>
          </p:cNvPr>
          <p:cNvSpPr/>
          <p:nvPr/>
        </p:nvSpPr>
        <p:spPr>
          <a:xfrm>
            <a:off x="2581647" y="2536922"/>
            <a:ext cx="3980706" cy="2560013"/>
          </a:xfrm>
          <a:prstGeom prst="cloudCallout">
            <a:avLst/>
          </a:prstGeom>
          <a:solidFill>
            <a:srgbClr val="8D2161"/>
          </a:solidFill>
          <a:ln>
            <a:solidFill>
              <a:srgbClr val="8D216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Pryd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mae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angen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i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ni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anfon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negeseuon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diogel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8660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94F18-2A7E-6348-BB35-717942099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Tasg</a:t>
            </a:r>
            <a:r>
              <a:rPr lang="en-US" dirty="0"/>
              <a:t>: </a:t>
            </a:r>
            <a:r>
              <a:rPr lang="en-US" dirty="0" err="1"/>
              <a:t>Gwnewch</a:t>
            </a:r>
            <a:r>
              <a:rPr lang="en-US" dirty="0"/>
              <a:t> </a:t>
            </a:r>
            <a:r>
              <a:rPr lang="en-US" dirty="0" err="1"/>
              <a:t>Eich</a:t>
            </a:r>
            <a:r>
              <a:rPr lang="en-US" dirty="0"/>
              <a:t> </a:t>
            </a:r>
            <a:r>
              <a:rPr lang="en-US" dirty="0" err="1"/>
              <a:t>Codlyfr</a:t>
            </a:r>
            <a:r>
              <a:rPr lang="en-US" dirty="0"/>
              <a:t> </a:t>
            </a:r>
            <a:r>
              <a:rPr lang="en-US" dirty="0" err="1"/>
              <a:t>Eich</a:t>
            </a:r>
            <a:r>
              <a:rPr lang="en-US" dirty="0"/>
              <a:t> Hun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3456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8A344-2493-E54D-99CD-BAABBC7B2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Siaradwyr</a:t>
            </a:r>
            <a:r>
              <a:rPr lang="en-US" dirty="0"/>
              <a:t> Cod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CCFA4-C718-7540-AA73-1B5F1E71CE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4500000" cy="4520169"/>
          </a:xfrm>
        </p:spPr>
        <p:txBody>
          <a:bodyPr>
            <a:noAutofit/>
          </a:bodyPr>
          <a:lstStyle/>
          <a:p>
            <a:r>
              <a:rPr lang="en-US" dirty="0"/>
              <a:t>Mae </a:t>
            </a:r>
            <a:r>
              <a:rPr lang="en-US" b="1" dirty="0" err="1"/>
              <a:t>codlyfrau</a:t>
            </a:r>
            <a:r>
              <a:rPr lang="en-US" b="1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cyfieithu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iaith</a:t>
            </a:r>
            <a:r>
              <a:rPr lang="en-US" dirty="0"/>
              <a:t> </a:t>
            </a:r>
            <a:r>
              <a:rPr lang="en-US" dirty="0" err="1"/>
              <a:t>arall</a:t>
            </a:r>
            <a:r>
              <a:rPr lang="en-US" dirty="0"/>
              <a:t>,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dybio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yw</a:t>
            </a:r>
            <a:r>
              <a:rPr lang="en-US" dirty="0"/>
              <a:t> </a:t>
            </a:r>
            <a:r>
              <a:rPr lang="en-US" dirty="0" err="1"/>
              <a:t>rhywun</a:t>
            </a:r>
            <a:r>
              <a:rPr lang="en-US" dirty="0"/>
              <a:t>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rhyng-gipio'r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siarad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iaith</a:t>
            </a:r>
            <a:r>
              <a:rPr lang="en-US" dirty="0"/>
              <a:t>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b="1" dirty="0" err="1"/>
              <a:t>hamgryptio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Defnyddiwyd</a:t>
            </a:r>
            <a:r>
              <a:rPr lang="en-US" dirty="0"/>
              <a:t> y </a:t>
            </a:r>
            <a:r>
              <a:rPr lang="en-US" dirty="0" err="1"/>
              <a:t>syniad</a:t>
            </a:r>
            <a:r>
              <a:rPr lang="en-US" dirty="0"/>
              <a:t> </a:t>
            </a:r>
            <a:r>
              <a:rPr lang="en-US" dirty="0" err="1"/>
              <a:t>hwn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ystod</a:t>
            </a:r>
            <a:r>
              <a:rPr lang="en-US" dirty="0"/>
              <a:t> y </a:t>
            </a:r>
            <a:r>
              <a:rPr lang="en-US" dirty="0" err="1"/>
              <a:t>ddau</a:t>
            </a:r>
            <a:r>
              <a:rPr lang="en-US" dirty="0"/>
              <a:t> </a:t>
            </a:r>
            <a:r>
              <a:rPr lang="en-US" dirty="0" err="1"/>
              <a:t>ryfel</a:t>
            </a:r>
            <a:r>
              <a:rPr lang="en-US" dirty="0"/>
              <a:t> </a:t>
            </a:r>
            <a:r>
              <a:rPr lang="en-US" dirty="0" err="1"/>
              <a:t>byd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techneg</a:t>
            </a:r>
            <a:r>
              <a:rPr lang="en-US" dirty="0"/>
              <a:t> </a:t>
            </a:r>
            <a:r>
              <a:rPr lang="en-US" dirty="0" err="1"/>
              <a:t>amgryptio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rhyfeddol</a:t>
            </a:r>
            <a:r>
              <a:rPr lang="en-US" dirty="0"/>
              <a:t>, </a:t>
            </a:r>
            <a:r>
              <a:rPr lang="en-US" dirty="0" err="1"/>
              <a:t>defnyddiwyd</a:t>
            </a:r>
            <a:r>
              <a:rPr lang="en-US" dirty="0"/>
              <a:t> </a:t>
            </a:r>
            <a:r>
              <a:rPr lang="en-US" dirty="0" err="1"/>
              <a:t>Cymraeg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oed</a:t>
            </a:r>
            <a:r>
              <a:rPr lang="en-US" dirty="0"/>
              <a:t> at y </a:t>
            </a:r>
            <a:r>
              <a:rPr lang="en-US" dirty="0" err="1"/>
              <a:t>dibenion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oes</a:t>
            </a:r>
            <a:r>
              <a:rPr lang="en-US" dirty="0"/>
              <a:t> </a:t>
            </a:r>
            <a:r>
              <a:rPr lang="en-US" dirty="0" err="1"/>
              <a:t>llawer</a:t>
            </a:r>
            <a:r>
              <a:rPr lang="en-US" dirty="0"/>
              <a:t> o </a:t>
            </a:r>
            <a:r>
              <a:rPr lang="en-US" dirty="0" err="1"/>
              <a:t>bobl</a:t>
            </a:r>
            <a:r>
              <a:rPr lang="en-US" dirty="0"/>
              <a:t> y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allan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Gymru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gallu</a:t>
            </a:r>
            <a:r>
              <a:rPr lang="en-US" dirty="0"/>
              <a:t> </a:t>
            </a:r>
            <a:r>
              <a:rPr lang="en-US" dirty="0" err="1"/>
              <a:t>siarad</a:t>
            </a:r>
            <a:r>
              <a:rPr lang="en-US" dirty="0"/>
              <a:t> </a:t>
            </a:r>
            <a:r>
              <a:rPr lang="en-US" dirty="0" err="1"/>
              <a:t>Cymraeg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7BFF6-F542-3B46-BB05-C003F981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268" y="2207246"/>
            <a:ext cx="3439996" cy="44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53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E68ABC-6581-8C47-BDA3-B4A3AA4A9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Navajo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DA48A-1DAC-6140-AC18-FF2C1F7C23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89" y="2201121"/>
            <a:ext cx="4500000" cy="4520169"/>
          </a:xfrm>
        </p:spPr>
        <p:txBody>
          <a:bodyPr>
            <a:noAutofit/>
          </a:bodyPr>
          <a:lstStyle/>
          <a:p>
            <a:r>
              <a:rPr lang="en-US" sz="1800" dirty="0"/>
              <a:t>Y </a:t>
            </a:r>
            <a:r>
              <a:rPr lang="en-US" sz="1800" dirty="0" err="1"/>
              <a:t>defnydd</a:t>
            </a:r>
            <a:r>
              <a:rPr lang="en-US" sz="1800" dirty="0"/>
              <a:t> </a:t>
            </a:r>
            <a:r>
              <a:rPr lang="en-US" sz="1800" dirty="0" err="1"/>
              <a:t>mwyaf</a:t>
            </a:r>
            <a:r>
              <a:rPr lang="en-US" sz="1800" dirty="0"/>
              <a:t> </a:t>
            </a:r>
            <a:r>
              <a:rPr lang="en-US" sz="1800" dirty="0" err="1"/>
              <a:t>cyffredin</a:t>
            </a:r>
            <a:r>
              <a:rPr lang="en-US" sz="1800" dirty="0"/>
              <a:t> o </a:t>
            </a:r>
            <a:r>
              <a:rPr lang="en-US" sz="1800" dirty="0" err="1"/>
              <a:t>gyfieithu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iaith</a:t>
            </a:r>
            <a:r>
              <a:rPr lang="en-US" sz="1800" dirty="0"/>
              <a:t> </a:t>
            </a:r>
            <a:r>
              <a:rPr lang="en-US" sz="1800" dirty="0" err="1"/>
              <a:t>arall</a:t>
            </a:r>
            <a:r>
              <a:rPr lang="en-US" sz="1800" dirty="0"/>
              <a:t> </a:t>
            </a:r>
            <a:r>
              <a:rPr lang="en-US" sz="1800" dirty="0" err="1"/>
              <a:t>oedd</a:t>
            </a:r>
            <a:r>
              <a:rPr lang="en-US" sz="1800" dirty="0"/>
              <a:t> </a:t>
            </a:r>
            <a:r>
              <a:rPr lang="en-US" sz="1800" dirty="0" err="1"/>
              <a:t>gyda</a:t>
            </a:r>
            <a:r>
              <a:rPr lang="en-US" sz="1800" dirty="0"/>
              <a:t> </a:t>
            </a:r>
            <a:r>
              <a:rPr lang="en-US" sz="1800" dirty="0" err="1"/>
              <a:t>phobl</a:t>
            </a:r>
            <a:r>
              <a:rPr lang="en-US" sz="1800" dirty="0"/>
              <a:t> Navajo.</a:t>
            </a:r>
          </a:p>
          <a:p>
            <a:endParaRPr lang="en-US" sz="600" dirty="0"/>
          </a:p>
          <a:p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yr</a:t>
            </a:r>
            <a:r>
              <a:rPr lang="en-US" sz="1800" dirty="0"/>
              <a:t> Ail </a:t>
            </a:r>
            <a:r>
              <a:rPr lang="en-US" sz="1800" dirty="0" err="1"/>
              <a:t>Ryfel</a:t>
            </a:r>
            <a:r>
              <a:rPr lang="en-US" sz="1800" dirty="0"/>
              <a:t> </a:t>
            </a:r>
            <a:r>
              <a:rPr lang="en-US" sz="1800" dirty="0" err="1"/>
              <a:t>Byd</a:t>
            </a:r>
            <a:r>
              <a:rPr lang="en-US" sz="1800" dirty="0"/>
              <a:t>, </a:t>
            </a:r>
            <a:r>
              <a:rPr lang="en-US" sz="1800" dirty="0" err="1"/>
              <a:t>rhoddwyd</a:t>
            </a:r>
            <a:r>
              <a:rPr lang="en-US" sz="1800" dirty="0"/>
              <a:t> </a:t>
            </a:r>
            <a:r>
              <a:rPr lang="en-US" sz="1800" dirty="0" err="1"/>
              <a:t>aelodau</a:t>
            </a:r>
            <a:r>
              <a:rPr lang="en-US" sz="1800" dirty="0"/>
              <a:t> o </a:t>
            </a:r>
            <a:r>
              <a:rPr lang="en-US" sz="1800" dirty="0" err="1"/>
              <a:t>boblogaeth</a:t>
            </a:r>
            <a:r>
              <a:rPr lang="en-US" sz="1800" dirty="0"/>
              <a:t> Navajo </a:t>
            </a:r>
            <a:r>
              <a:rPr lang="en-US" sz="1800" dirty="0" err="1"/>
              <a:t>mewn</a:t>
            </a:r>
            <a:r>
              <a:rPr lang="en-US" sz="1800" dirty="0"/>
              <a:t> </a:t>
            </a:r>
            <a:r>
              <a:rPr lang="en-US" sz="1800" dirty="0" err="1"/>
              <a:t>gwahanol</a:t>
            </a:r>
            <a:r>
              <a:rPr lang="en-US" sz="1800" dirty="0"/>
              <a:t> </a:t>
            </a:r>
            <a:r>
              <a:rPr lang="en-US" sz="1800" dirty="0" err="1"/>
              <a:t>blatwnau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anfon</a:t>
            </a:r>
            <a:r>
              <a:rPr lang="en-US" sz="1800" dirty="0"/>
              <a:t> </a:t>
            </a:r>
            <a:r>
              <a:rPr lang="en-US" sz="1800" dirty="0" err="1"/>
              <a:t>negeseuon</a:t>
            </a:r>
            <a:r>
              <a:rPr lang="en-US" sz="1800" dirty="0"/>
              <a:t> </a:t>
            </a:r>
            <a:r>
              <a:rPr lang="en-US" sz="1800" dirty="0" err="1"/>
              <a:t>wedi'u</a:t>
            </a:r>
            <a:r>
              <a:rPr lang="en-US" sz="1800" dirty="0"/>
              <a:t> </a:t>
            </a:r>
            <a:r>
              <a:rPr lang="en-US" sz="1800" b="1" dirty="0" err="1"/>
              <a:t>hamgryptio</a:t>
            </a:r>
            <a:r>
              <a:rPr lang="en-US" sz="1800" dirty="0"/>
              <a:t> </a:t>
            </a:r>
            <a:r>
              <a:rPr lang="en-US" sz="1800" dirty="0" err="1"/>
              <a:t>trwy</a:t>
            </a:r>
            <a:r>
              <a:rPr lang="en-US" sz="1800" dirty="0"/>
              <a:t> </a:t>
            </a:r>
            <a:r>
              <a:rPr lang="en-US" sz="1800" dirty="0" err="1"/>
              <a:t>gyfieithu'r</a:t>
            </a:r>
            <a:r>
              <a:rPr lang="en-US" sz="1800" dirty="0"/>
              <a:t> </a:t>
            </a:r>
            <a:r>
              <a:rPr lang="en-US" sz="1800" dirty="0" err="1"/>
              <a:t>neges</a:t>
            </a:r>
            <a:r>
              <a:rPr lang="en-US" sz="1800" dirty="0"/>
              <a:t> </a:t>
            </a:r>
            <a:r>
              <a:rPr lang="en-US" sz="1800" dirty="0" err="1"/>
              <a:t>Saesneg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Navajo.</a:t>
            </a:r>
          </a:p>
          <a:p>
            <a:endParaRPr lang="en-US" sz="700" dirty="0"/>
          </a:p>
          <a:p>
            <a:r>
              <a:rPr lang="en-US" sz="1800" dirty="0"/>
              <a:t>Gan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ychydig</a:t>
            </a:r>
            <a:r>
              <a:rPr lang="en-US" sz="1800" dirty="0"/>
              <a:t> </a:t>
            </a:r>
            <a:r>
              <a:rPr lang="en-US" sz="1800" dirty="0" err="1"/>
              <a:t>iawn</a:t>
            </a:r>
            <a:r>
              <a:rPr lang="en-US" sz="1800" dirty="0"/>
              <a:t> o </a:t>
            </a:r>
            <a:r>
              <a:rPr lang="en-US" sz="1800" dirty="0" err="1"/>
              <a:t>bobl</a:t>
            </a:r>
            <a:r>
              <a:rPr lang="en-US" sz="1800" dirty="0"/>
              <a:t> y </a:t>
            </a:r>
            <a:r>
              <a:rPr lang="en-US" sz="1800" dirty="0" err="1"/>
              <a:t>tu</a:t>
            </a:r>
            <a:r>
              <a:rPr lang="en-US" sz="1800" dirty="0"/>
              <a:t> </a:t>
            </a:r>
            <a:r>
              <a:rPr lang="en-US" sz="1800" dirty="0" err="1"/>
              <a:t>allan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gymuned</a:t>
            </a:r>
            <a:r>
              <a:rPr lang="en-US" sz="1800" dirty="0"/>
              <a:t> </a:t>
            </a:r>
            <a:r>
              <a:rPr lang="en-US" sz="1800" dirty="0" err="1"/>
              <a:t>fach</a:t>
            </a:r>
            <a:r>
              <a:rPr lang="en-US" sz="1800" dirty="0"/>
              <a:t> y Navajo </a:t>
            </a:r>
            <a:r>
              <a:rPr lang="en-US" sz="1800" dirty="0" err="1"/>
              <a:t>sy'n</a:t>
            </a:r>
            <a:r>
              <a:rPr lang="en-US" sz="1800" dirty="0"/>
              <a:t> </a:t>
            </a:r>
            <a:r>
              <a:rPr lang="en-US" sz="1800" dirty="0" err="1"/>
              <a:t>gallu</a:t>
            </a:r>
            <a:r>
              <a:rPr lang="en-US" sz="1800" dirty="0"/>
              <a:t> </a:t>
            </a:r>
            <a:r>
              <a:rPr lang="en-US" sz="1800" dirty="0" err="1"/>
              <a:t>siarad</a:t>
            </a:r>
            <a:r>
              <a:rPr lang="en-US" sz="1800" dirty="0"/>
              <a:t> Navajo, </a:t>
            </a:r>
            <a:r>
              <a:rPr lang="en-US" sz="1800" dirty="0" err="1"/>
              <a:t>roedd</a:t>
            </a:r>
            <a:r>
              <a:rPr lang="en-US" sz="1800" dirty="0"/>
              <a:t> y </a:t>
            </a:r>
            <a:r>
              <a:rPr lang="en-US" sz="1800" dirty="0" err="1"/>
              <a:t>Siapaneaid</a:t>
            </a:r>
            <a:r>
              <a:rPr lang="en-US" sz="1800" dirty="0"/>
              <a:t> </a:t>
            </a:r>
            <a:r>
              <a:rPr lang="en-US" sz="1800" dirty="0" err="1"/>
              <a:t>o'r</a:t>
            </a:r>
            <a:r>
              <a:rPr lang="en-US" sz="1800" dirty="0"/>
              <a:t> </a:t>
            </a:r>
            <a:r>
              <a:rPr lang="en-US" sz="1800" dirty="0" err="1"/>
              <a:t>farn</a:t>
            </a:r>
            <a:r>
              <a:rPr lang="en-US" sz="1800" dirty="0"/>
              <a:t> bod y cod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amhosibl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</a:t>
            </a:r>
            <a:r>
              <a:rPr lang="en-US" sz="1800" dirty="0" err="1"/>
              <a:t>dorri</a:t>
            </a:r>
            <a:r>
              <a:rPr lang="en-US" sz="1800" dirty="0"/>
              <a:t>.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3003A4-6FF6-3444-B5F0-815BCAB68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080" y="2405857"/>
            <a:ext cx="3804920" cy="303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949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79BD8-8868-B649-A585-DCC8852A5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3" t="5598"/>
          <a:stretch/>
        </p:blipFill>
        <p:spPr>
          <a:xfrm>
            <a:off x="675667" y="1446376"/>
            <a:ext cx="7792666" cy="46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103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CCB69-D726-2846-90A5-CFD02F8EC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66" y="1527284"/>
            <a:ext cx="8107868" cy="43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10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56E7AE4-6416-AD46-AFFE-E057502D9F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Seiffr</a:t>
            </a:r>
            <a:r>
              <a:rPr lang="en-US" sz="3600" dirty="0">
                <a:latin typeface="Arial Rounded MT Bold" panose="020F0704030504030204" pitchFamily="34" charset="77"/>
              </a:rPr>
              <a:t> Pig Pen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77EE2-4339-094B-AFE0-E36AB6F08B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5302910" cy="4520169"/>
          </a:xfrm>
        </p:spPr>
        <p:txBody>
          <a:bodyPr>
            <a:noAutofit/>
          </a:bodyPr>
          <a:lstStyle/>
          <a:p>
            <a:r>
              <a:rPr lang="en-US" sz="1800" dirty="0"/>
              <a:t>Mae </a:t>
            </a:r>
            <a:r>
              <a:rPr lang="en-US" sz="1800" dirty="0" err="1"/>
              <a:t>seiffr</a:t>
            </a:r>
            <a:r>
              <a:rPr lang="en-US" sz="1800" b="1" dirty="0"/>
              <a:t> Pig Pen</a:t>
            </a:r>
            <a:r>
              <a:rPr lang="en-US" sz="1800" dirty="0"/>
              <a:t> </a:t>
            </a:r>
            <a:r>
              <a:rPr lang="en-US" sz="1800" dirty="0" err="1"/>
              <a:t>wedi</a:t>
            </a:r>
            <a:r>
              <a:rPr lang="en-US" sz="1800" dirty="0"/>
              <a:t> </a:t>
            </a:r>
            <a:r>
              <a:rPr lang="en-US" sz="1800" dirty="0" err="1"/>
              <a:t>cael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</a:t>
            </a:r>
            <a:r>
              <a:rPr lang="en-US" sz="1800" dirty="0" err="1"/>
              <a:t>ddefnyddio</a:t>
            </a:r>
            <a:r>
              <a:rPr lang="en-US" sz="1800" dirty="0"/>
              <a:t> </a:t>
            </a:r>
            <a:r>
              <a:rPr lang="en-US" sz="1800" dirty="0" err="1"/>
              <a:t>trwy</a:t>
            </a:r>
            <a:r>
              <a:rPr lang="en-US" sz="1800" dirty="0"/>
              <a:t> </a:t>
            </a:r>
            <a:r>
              <a:rPr lang="en-US" sz="1800" dirty="0" err="1"/>
              <a:t>gydol</a:t>
            </a:r>
            <a:r>
              <a:rPr lang="en-US" sz="1800" dirty="0"/>
              <a:t> </a:t>
            </a:r>
            <a:r>
              <a:rPr lang="en-US" sz="1800" dirty="0" err="1"/>
              <a:t>hanes</a:t>
            </a:r>
            <a:r>
              <a:rPr lang="en-US" sz="1800" dirty="0"/>
              <a:t> </a:t>
            </a:r>
            <a:r>
              <a:rPr lang="en-US" sz="1800" dirty="0" err="1"/>
              <a:t>gan</a:t>
            </a:r>
            <a:r>
              <a:rPr lang="en-US" sz="1800" dirty="0"/>
              <a:t> </a:t>
            </a:r>
            <a:r>
              <a:rPr lang="en-US" sz="1800" dirty="0" err="1"/>
              <a:t>grŵp</a:t>
            </a:r>
            <a:r>
              <a:rPr lang="en-US" sz="1800" dirty="0"/>
              <a:t> </a:t>
            </a:r>
            <a:r>
              <a:rPr lang="en-US" sz="1800" dirty="0" err="1"/>
              <a:t>cudd</a:t>
            </a:r>
            <a:r>
              <a:rPr lang="en-US" sz="1800" dirty="0"/>
              <a:t> </a:t>
            </a:r>
            <a:r>
              <a:rPr lang="en-US" sz="1800" dirty="0" err="1"/>
              <a:t>o'r</a:t>
            </a:r>
            <a:r>
              <a:rPr lang="en-US" sz="1800" dirty="0"/>
              <a:t> </a:t>
            </a:r>
            <a:r>
              <a:rPr lang="en-US" sz="1800" dirty="0" err="1"/>
              <a:t>enw'r</a:t>
            </a:r>
            <a:r>
              <a:rPr lang="en-US" sz="1800" dirty="0"/>
              <a:t> </a:t>
            </a:r>
            <a:r>
              <a:rPr lang="en-US" sz="1800" dirty="0" err="1"/>
              <a:t>Seiri</a:t>
            </a:r>
            <a:r>
              <a:rPr lang="en-US" sz="1800" dirty="0"/>
              <a:t> </a:t>
            </a:r>
            <a:r>
              <a:rPr lang="en-US" sz="1800" dirty="0" err="1"/>
              <a:t>Rhyddion</a:t>
            </a:r>
            <a:r>
              <a:rPr lang="en-US" sz="1800" dirty="0"/>
              <a:t> (Freemasons)</a:t>
            </a:r>
          </a:p>
          <a:p>
            <a:endParaRPr lang="en-US" sz="1000" dirty="0"/>
          </a:p>
          <a:p>
            <a:r>
              <a:rPr lang="en-US" sz="1800" dirty="0" err="1"/>
              <a:t>Mae'r</a:t>
            </a:r>
            <a:r>
              <a:rPr lang="en-US" sz="1800" dirty="0"/>
              <a:t> </a:t>
            </a:r>
            <a:r>
              <a:rPr lang="en-US" sz="1800" dirty="0" err="1"/>
              <a:t>Seiri</a:t>
            </a:r>
            <a:r>
              <a:rPr lang="en-US" sz="1800" dirty="0"/>
              <a:t> </a:t>
            </a:r>
            <a:r>
              <a:rPr lang="en-US" sz="1800" dirty="0" err="1"/>
              <a:t>Rhyddion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debyg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glwb</a:t>
            </a:r>
            <a:r>
              <a:rPr lang="en-US" sz="1800" dirty="0"/>
              <a:t> </a:t>
            </a:r>
            <a:r>
              <a:rPr lang="en-US" sz="1800" dirty="0" err="1"/>
              <a:t>cudd</a:t>
            </a:r>
            <a:r>
              <a:rPr lang="en-US" sz="1800" dirty="0"/>
              <a:t>. Mae </a:t>
            </a:r>
            <a:r>
              <a:rPr lang="en-US" sz="1800" dirty="0" err="1"/>
              <a:t>ganddyn</a:t>
            </a:r>
            <a:r>
              <a:rPr lang="en-US" sz="1800" dirty="0"/>
              <a:t> </a:t>
            </a:r>
            <a:r>
              <a:rPr lang="en-US" sz="1800" dirty="0" err="1"/>
              <a:t>nhw</a:t>
            </a:r>
            <a:r>
              <a:rPr lang="en-US" sz="1800" dirty="0"/>
              <a:t> </a:t>
            </a:r>
            <a:r>
              <a:rPr lang="en-US" sz="1800" dirty="0" err="1"/>
              <a:t>ysgwyd</a:t>
            </a:r>
            <a:r>
              <a:rPr lang="en-US" sz="1800" dirty="0"/>
              <a:t> </a:t>
            </a:r>
            <a:r>
              <a:rPr lang="en-US" sz="1800" dirty="0" err="1"/>
              <a:t>llaw</a:t>
            </a:r>
            <a:r>
              <a:rPr lang="en-US" sz="1800" dirty="0"/>
              <a:t>, </a:t>
            </a:r>
            <a:r>
              <a:rPr lang="en-US" sz="1800" dirty="0" err="1"/>
              <a:t>codau</a:t>
            </a:r>
            <a:r>
              <a:rPr lang="en-US" sz="1800" dirty="0"/>
              <a:t> a </a:t>
            </a:r>
            <a:r>
              <a:rPr lang="en-US" sz="1800" dirty="0" err="1"/>
              <a:t>defodau</a:t>
            </a:r>
            <a:r>
              <a:rPr lang="en-US" sz="1800" dirty="0"/>
              <a:t> (rituals) </a:t>
            </a:r>
            <a:r>
              <a:rPr lang="en-US" sz="1800" dirty="0" err="1"/>
              <a:t>cyfrinachol</a:t>
            </a:r>
            <a:r>
              <a:rPr lang="en-US" sz="1800" dirty="0"/>
              <a:t> </a:t>
            </a:r>
            <a:r>
              <a:rPr lang="en-US" sz="1800" dirty="0" err="1"/>
              <a:t>nad</a:t>
            </a:r>
            <a:r>
              <a:rPr lang="en-US" sz="1800" dirty="0"/>
              <a:t> </a:t>
            </a:r>
            <a:r>
              <a:rPr lang="en-US" sz="1800" dirty="0" err="1"/>
              <a:t>ydyn</a:t>
            </a:r>
            <a:r>
              <a:rPr lang="en-US" sz="1800" dirty="0"/>
              <a:t> </a:t>
            </a:r>
            <a:r>
              <a:rPr lang="en-US" sz="1800" dirty="0" err="1"/>
              <a:t>nhw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fod</a:t>
            </a:r>
            <a:r>
              <a:rPr lang="en-US" sz="1800" dirty="0"/>
              <a:t> </a:t>
            </a:r>
            <a:r>
              <a:rPr lang="en-US" sz="1800" dirty="0" err="1"/>
              <a:t>i'w</a:t>
            </a:r>
            <a:r>
              <a:rPr lang="en-US" sz="1800" dirty="0"/>
              <a:t> </a:t>
            </a:r>
            <a:r>
              <a:rPr lang="en-US" sz="1800" dirty="0" err="1"/>
              <a:t>rhannu</a:t>
            </a:r>
            <a:r>
              <a:rPr lang="en-US" sz="1800" dirty="0"/>
              <a:t> </a:t>
            </a:r>
            <a:r>
              <a:rPr lang="en-US" sz="1800" dirty="0" err="1"/>
              <a:t>gyda'r</a:t>
            </a:r>
            <a:r>
              <a:rPr lang="en-US" sz="1800" dirty="0"/>
              <a:t> </a:t>
            </a:r>
            <a:r>
              <a:rPr lang="en-US" sz="1800" dirty="0" err="1"/>
              <a:t>byd</a:t>
            </a:r>
            <a:r>
              <a:rPr lang="en-US" sz="1800" dirty="0"/>
              <a:t> y </a:t>
            </a:r>
            <a:r>
              <a:rPr lang="en-US" sz="1800" dirty="0" err="1"/>
              <a:t>tu</a:t>
            </a:r>
            <a:r>
              <a:rPr lang="en-US" sz="1800" dirty="0"/>
              <a:t> </a:t>
            </a:r>
            <a:r>
              <a:rPr lang="en-US" sz="1800" dirty="0" err="1"/>
              <a:t>allan</a:t>
            </a:r>
            <a:r>
              <a:rPr lang="en-US" sz="1800" dirty="0"/>
              <a:t>.</a:t>
            </a:r>
          </a:p>
          <a:p>
            <a:endParaRPr lang="en-US" sz="800" dirty="0"/>
          </a:p>
          <a:p>
            <a:r>
              <a:rPr lang="en-US" sz="1800" dirty="0"/>
              <a:t>Mae </a:t>
            </a:r>
            <a:r>
              <a:rPr lang="en-US" sz="1800" dirty="0" err="1"/>
              <a:t>pob</a:t>
            </a:r>
            <a:r>
              <a:rPr lang="en-US" sz="1800" dirty="0"/>
              <a:t> </a:t>
            </a:r>
            <a:r>
              <a:rPr lang="en-US" sz="1800" dirty="0" err="1"/>
              <a:t>llythyren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eich</a:t>
            </a:r>
            <a:r>
              <a:rPr lang="en-US" sz="1800" dirty="0"/>
              <a:t> </a:t>
            </a:r>
            <a:r>
              <a:rPr lang="en-US" sz="1800" dirty="0" err="1"/>
              <a:t>neges</a:t>
            </a:r>
            <a:r>
              <a:rPr lang="en-US" sz="1800" dirty="0"/>
              <a:t> </a:t>
            </a:r>
            <a:r>
              <a:rPr lang="en-US" sz="1800" b="1" dirty="0"/>
              <a:t>plaintext</a:t>
            </a:r>
            <a:r>
              <a:rPr lang="en-US" sz="1800" dirty="0"/>
              <a:t> </a:t>
            </a:r>
            <a:r>
              <a:rPr lang="en-US" sz="1800" dirty="0" err="1"/>
              <a:t>wedi'i</a:t>
            </a:r>
            <a:r>
              <a:rPr lang="en-US" sz="1800" dirty="0"/>
              <a:t> </a:t>
            </a:r>
            <a:r>
              <a:rPr lang="en-US" sz="1800" b="1" dirty="0" err="1"/>
              <a:t>hamgryptio</a:t>
            </a:r>
            <a:r>
              <a:rPr lang="en-US" sz="1800" dirty="0"/>
              <a:t> </a:t>
            </a:r>
            <a:r>
              <a:rPr lang="en-US" sz="1800" dirty="0" err="1"/>
              <a:t>gan</a:t>
            </a:r>
            <a:r>
              <a:rPr lang="en-US" sz="1800" dirty="0"/>
              <a:t> </a:t>
            </a:r>
            <a:r>
              <a:rPr lang="en-US" sz="1800" dirty="0" err="1"/>
              <a:t>ddefnyddio'r</a:t>
            </a:r>
            <a:r>
              <a:rPr lang="en-US" sz="1800" dirty="0"/>
              <a:t> grid.</a:t>
            </a:r>
          </a:p>
          <a:p>
            <a:endParaRPr lang="en-US" sz="1000" dirty="0"/>
          </a:p>
          <a:p>
            <a:r>
              <a:rPr lang="en-US" sz="1800" dirty="0" err="1"/>
              <a:t>Anfonir</a:t>
            </a:r>
            <a:r>
              <a:rPr lang="en-US" sz="1800" dirty="0"/>
              <a:t> y </a:t>
            </a:r>
            <a:r>
              <a:rPr lang="en-US" sz="1800" dirty="0" err="1"/>
              <a:t>symbolau</a:t>
            </a:r>
            <a:r>
              <a:rPr lang="en-US" sz="1800" dirty="0"/>
              <a:t> </a:t>
            </a:r>
            <a:r>
              <a:rPr lang="en-US" sz="1800" dirty="0" err="1"/>
              <a:t>rhyfedd</a:t>
            </a:r>
            <a:r>
              <a:rPr lang="en-US" sz="1800" dirty="0"/>
              <a:t> </a:t>
            </a:r>
            <a:r>
              <a:rPr lang="en-US" sz="1800" dirty="0" err="1"/>
              <a:t>wrth</a:t>
            </a:r>
            <a:r>
              <a:rPr lang="en-US" sz="1800" dirty="0"/>
              <a:t> </a:t>
            </a:r>
            <a:r>
              <a:rPr lang="en-US" sz="1800" dirty="0" err="1"/>
              <a:t>i'r</a:t>
            </a:r>
            <a:r>
              <a:rPr lang="en-US" sz="1800" dirty="0"/>
              <a:t> </a:t>
            </a:r>
            <a:r>
              <a:rPr lang="en-US" sz="1800" dirty="0" err="1"/>
              <a:t>neges</a:t>
            </a:r>
            <a:r>
              <a:rPr lang="en-US" sz="1800" dirty="0"/>
              <a:t> </a:t>
            </a:r>
            <a:r>
              <a:rPr lang="en-US" sz="1800" dirty="0" err="1"/>
              <a:t>a'r</a:t>
            </a:r>
            <a:r>
              <a:rPr lang="en-US" sz="1800" dirty="0"/>
              <a:t> </a:t>
            </a:r>
            <a:r>
              <a:rPr lang="en-US" sz="1800" dirty="0" err="1"/>
              <a:t>derbynnydd</a:t>
            </a:r>
            <a:r>
              <a:rPr lang="en-US" sz="1800" dirty="0"/>
              <a:t> </a:t>
            </a:r>
            <a:r>
              <a:rPr lang="en-US" sz="1800" dirty="0" err="1"/>
              <a:t>eu</a:t>
            </a:r>
            <a:r>
              <a:rPr lang="en-US" sz="1800" dirty="0"/>
              <a:t> </a:t>
            </a:r>
            <a:r>
              <a:rPr lang="en-US" sz="1800" b="1" dirty="0" err="1"/>
              <a:t>dadgryptio</a:t>
            </a:r>
            <a:r>
              <a:rPr lang="en-US" sz="1800" dirty="0"/>
              <a:t>.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3CB2E7-55F9-5A4C-BA64-38D6AA911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-1" r="-2" b="-828"/>
          <a:stretch/>
        </p:blipFill>
        <p:spPr>
          <a:xfrm>
            <a:off x="6040185" y="2201121"/>
            <a:ext cx="2917551" cy="40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46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A241AF-735B-704B-B27D-3A22F97678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sz="5000" dirty="0">
                <a:latin typeface="Arial Rounded MT Bold" panose="020F0704030504030204" pitchFamily="34" charset="77"/>
              </a:rPr>
              <a:t>: </a:t>
            </a:r>
            <a:r>
              <a:rPr lang="en-US" sz="5000" dirty="0" err="1">
                <a:latin typeface="Arial Rounded MT Bold" panose="020F0704030504030204" pitchFamily="34" charset="77"/>
              </a:rPr>
              <a:t>Ymarfer</a:t>
            </a:r>
            <a:r>
              <a:rPr lang="en-US" sz="5000" dirty="0">
                <a:latin typeface="Arial Rounded MT Bold" panose="020F0704030504030204" pitchFamily="34" charset="77"/>
              </a:rPr>
              <a:t> Pig Pen</a:t>
            </a:r>
          </a:p>
        </p:txBody>
      </p:sp>
    </p:spTree>
    <p:extLst>
      <p:ext uri="{BB962C8B-B14F-4D97-AF65-F5344CB8AC3E}">
        <p14:creationId xmlns:p14="http://schemas.microsoft.com/office/powerpoint/2010/main" val="3973330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909FE4-CE4F-324C-A859-1C214B9E2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Codau</a:t>
            </a:r>
            <a:r>
              <a:rPr lang="en-US" sz="5000" dirty="0">
                <a:latin typeface="Arial Rounded MT Bold" panose="020F0704030504030204" pitchFamily="34" charset="77"/>
              </a:rPr>
              <a:t> vs. </a:t>
            </a:r>
            <a:r>
              <a:rPr lang="en-US" dirty="0" err="1"/>
              <a:t>Seiffrau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1308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F3A3E2-B576-3443-9BA3-6DEB7A2CD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Codau</a:t>
            </a:r>
            <a:r>
              <a:rPr lang="en-US" sz="3600" dirty="0">
                <a:latin typeface="Arial Rounded MT Bold" panose="020F0704030504030204" pitchFamily="34" charset="77"/>
              </a:rPr>
              <a:t> vs. </a:t>
            </a:r>
            <a:r>
              <a:rPr lang="en-US" dirty="0" err="1"/>
              <a:t>S</a:t>
            </a:r>
            <a:r>
              <a:rPr lang="en-US" sz="3600" dirty="0" err="1">
                <a:latin typeface="Arial Rounded MT Bold" panose="020F0704030504030204" pitchFamily="34" charset="77"/>
              </a:rPr>
              <a:t>eiffrau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B5DE9-4526-8545-A54C-9CF1C3F4E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Mae </a:t>
            </a:r>
            <a:r>
              <a:rPr lang="en-US" dirty="0" err="1"/>
              <a:t>codau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amgryptio</a:t>
            </a:r>
            <a:r>
              <a:rPr lang="en-US" dirty="0"/>
              <a:t> </a:t>
            </a:r>
            <a:r>
              <a:rPr lang="en-US" dirty="0" err="1"/>
              <a:t>geiriau</a:t>
            </a:r>
            <a:r>
              <a:rPr lang="en-US" dirty="0"/>
              <a:t> a / neu </a:t>
            </a:r>
            <a:r>
              <a:rPr lang="en-US" dirty="0" err="1"/>
              <a:t>ymadroddion</a:t>
            </a:r>
            <a:r>
              <a:rPr lang="en-US" dirty="0"/>
              <a:t> </a:t>
            </a:r>
            <a:r>
              <a:rPr lang="en-US" dirty="0" err="1"/>
              <a:t>cyfan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b="1" dirty="0"/>
              <a:t>plaintext</a:t>
            </a:r>
            <a:r>
              <a:rPr lang="en-US" dirty="0"/>
              <a:t> ac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dadgryptio</a:t>
            </a:r>
            <a:r>
              <a:rPr lang="en-US" dirty="0"/>
              <a:t> </a:t>
            </a:r>
            <a:r>
              <a:rPr lang="en-US" dirty="0" err="1"/>
              <a:t>geiriau</a:t>
            </a:r>
            <a:r>
              <a:rPr lang="en-US" dirty="0"/>
              <a:t> a / neu </a:t>
            </a:r>
            <a:r>
              <a:rPr lang="en-US" dirty="0" err="1"/>
              <a:t>ymadroddion</a:t>
            </a:r>
            <a:r>
              <a:rPr lang="en-US" dirty="0"/>
              <a:t> </a:t>
            </a:r>
            <a:r>
              <a:rPr lang="en-US" dirty="0" err="1"/>
              <a:t>cyfan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b="1" dirty="0"/>
              <a:t>ciphertext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Mae </a:t>
            </a:r>
            <a:r>
              <a:rPr lang="en-US" dirty="0" err="1"/>
              <a:t>seiffrau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amgryptio</a:t>
            </a:r>
            <a:r>
              <a:rPr lang="en-US" dirty="0"/>
              <a:t> </a:t>
            </a:r>
            <a:r>
              <a:rPr lang="en-US" dirty="0" err="1"/>
              <a:t>llythrennau</a:t>
            </a:r>
            <a:r>
              <a:rPr lang="en-US" dirty="0"/>
              <a:t> </a:t>
            </a:r>
            <a:r>
              <a:rPr lang="en-US" dirty="0" err="1"/>
              <a:t>unigol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b="1" dirty="0"/>
              <a:t>plaintext</a:t>
            </a:r>
            <a:r>
              <a:rPr lang="en-US" dirty="0"/>
              <a:t> ac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dadgryptio</a:t>
            </a:r>
            <a:r>
              <a:rPr lang="en-US" dirty="0"/>
              <a:t> </a:t>
            </a:r>
            <a:r>
              <a:rPr lang="en-US" dirty="0" err="1"/>
              <a:t>llythrennau</a:t>
            </a:r>
            <a:r>
              <a:rPr lang="en-US" dirty="0"/>
              <a:t> </a:t>
            </a:r>
            <a:r>
              <a:rPr lang="en-US" dirty="0" err="1"/>
              <a:t>unigol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b="1" dirty="0"/>
              <a:t>ciphertext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Côd</a:t>
            </a:r>
            <a:r>
              <a:rPr lang="en-US" dirty="0"/>
              <a:t>:</a:t>
            </a:r>
          </a:p>
          <a:p>
            <a:r>
              <a:rPr lang="en-US" dirty="0"/>
              <a:t>Mae Prydain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ymuno</a:t>
            </a:r>
            <a:r>
              <a:rPr lang="en-US" dirty="0"/>
              <a:t> </a:t>
            </a:r>
            <a:r>
              <a:rPr lang="en-US" dirty="0" err="1"/>
              <a:t>â’r</a:t>
            </a:r>
            <a:r>
              <a:rPr lang="en-US" dirty="0"/>
              <a:t> </a:t>
            </a:r>
            <a:r>
              <a:rPr lang="en-US" dirty="0" err="1"/>
              <a:t>rhyfel</a:t>
            </a:r>
            <a:r>
              <a:rPr lang="en-US" dirty="0"/>
              <a:t> -&gt; Mae </a:t>
            </a:r>
            <a:r>
              <a:rPr lang="en-US" dirty="0" err="1"/>
              <a:t>gan</a:t>
            </a:r>
            <a:r>
              <a:rPr lang="en-US" dirty="0"/>
              <a:t> Jean barf </a:t>
            </a:r>
            <a:r>
              <a:rPr lang="en-US" dirty="0" err="1"/>
              <a:t>enfawr</a:t>
            </a:r>
            <a:r>
              <a:rPr lang="en-US" dirty="0"/>
              <a:t> </a:t>
            </a:r>
          </a:p>
          <a:p>
            <a:r>
              <a:rPr lang="en-US" dirty="0" err="1"/>
              <a:t>Seiffr</a:t>
            </a:r>
            <a:r>
              <a:rPr lang="en-US" dirty="0"/>
              <a:t>:</a:t>
            </a:r>
          </a:p>
          <a:p>
            <a:r>
              <a:rPr lang="en-US" dirty="0" err="1"/>
              <a:t>Helo</a:t>
            </a:r>
            <a:r>
              <a:rPr lang="en-US" dirty="0"/>
              <a:t> </a:t>
            </a:r>
            <a:r>
              <a:rPr lang="en-US" dirty="0" err="1"/>
              <a:t>fy</a:t>
            </a:r>
            <a:r>
              <a:rPr lang="en-US" dirty="0"/>
              <a:t> </a:t>
            </a:r>
            <a:r>
              <a:rPr lang="en-US" dirty="0" err="1"/>
              <a:t>enw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yw</a:t>
            </a:r>
            <a:r>
              <a:rPr lang="en-US" dirty="0"/>
              <a:t> Luke -&gt;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EB4AE1-90AE-F913-4D9A-69DAAB5B8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95" y="5773795"/>
            <a:ext cx="5305841" cy="4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38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F154FC-FD31-6A4B-A0D1-4AB0A62B8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Julius Caesar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3F72B-ADED-8747-BE6B-EC153B16A9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Gaius Julius Caesar: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100 CC – 44 CC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Gwleidydd</a:t>
            </a:r>
            <a:r>
              <a:rPr lang="en-US" dirty="0"/>
              <a:t> </a:t>
            </a:r>
            <a:r>
              <a:rPr lang="en-US" dirty="0" err="1"/>
              <a:t>Rhufeinig</a:t>
            </a:r>
            <a:r>
              <a:rPr lang="en-US" dirty="0"/>
              <a:t>, </a:t>
            </a:r>
            <a:r>
              <a:rPr lang="en-US" dirty="0" err="1"/>
              <a:t>unben</a:t>
            </a:r>
            <a:r>
              <a:rPr lang="en-US" dirty="0"/>
              <a:t>, </a:t>
            </a:r>
            <a:r>
              <a:rPr lang="en-US" dirty="0" err="1"/>
              <a:t>cadfridog</a:t>
            </a:r>
            <a:r>
              <a:rPr lang="en-US" dirty="0"/>
              <a:t> </a:t>
            </a:r>
            <a:r>
              <a:rPr lang="en-US" dirty="0" err="1"/>
              <a:t>milwrol</a:t>
            </a:r>
            <a:r>
              <a:rPr lang="en-US" dirty="0"/>
              <a:t> a </a:t>
            </a:r>
            <a:r>
              <a:rPr lang="en-US" dirty="0" err="1"/>
              <a:t>hanesydd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Arweiniodd</a:t>
            </a:r>
            <a:r>
              <a:rPr lang="en-US" dirty="0"/>
              <a:t> 2 </a:t>
            </a:r>
            <a:r>
              <a:rPr lang="en-US" dirty="0" err="1"/>
              <a:t>alldaith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Brydain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55 CC a 54 CC.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Etholwyd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Gonswl</a:t>
            </a:r>
            <a:r>
              <a:rPr lang="en-US" dirty="0"/>
              <a:t>, y </a:t>
            </a:r>
            <a:r>
              <a:rPr lang="en-US" dirty="0" err="1"/>
              <a:t>safle</a:t>
            </a:r>
            <a:r>
              <a:rPr lang="en-US" dirty="0"/>
              <a:t> </a:t>
            </a:r>
            <a:r>
              <a:rPr lang="en-US" dirty="0" err="1"/>
              <a:t>uchaf</a:t>
            </a:r>
            <a:r>
              <a:rPr lang="en-US" dirty="0"/>
              <a:t> </a:t>
            </a:r>
            <a:r>
              <a:rPr lang="en-US" dirty="0" err="1"/>
              <a:t>ym</a:t>
            </a:r>
            <a:r>
              <a:rPr lang="en-US" dirty="0"/>
              <a:t> </a:t>
            </a:r>
            <a:r>
              <a:rPr lang="en-US" dirty="0" err="1"/>
              <a:t>myddin</a:t>
            </a:r>
            <a:r>
              <a:rPr lang="en-US" dirty="0"/>
              <a:t> y </a:t>
            </a:r>
            <a:r>
              <a:rPr lang="en-US" dirty="0" err="1"/>
              <a:t>Rhufeiniaid</a:t>
            </a:r>
            <a:r>
              <a:rPr lang="en-US" dirty="0"/>
              <a:t>, pan </a:t>
            </a:r>
            <a:r>
              <a:rPr lang="en-US" dirty="0" err="1"/>
              <a:t>oedd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40 </a:t>
            </a:r>
            <a:r>
              <a:rPr lang="en-US" dirty="0" err="1"/>
              <a:t>oed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20au </a:t>
            </a:r>
            <a:r>
              <a:rPr lang="en-US" dirty="0" err="1"/>
              <a:t>cafodd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gipio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fôr-ladron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Llofruddiwyd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Senedd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seneddwyr</a:t>
            </a:r>
            <a:r>
              <a:rPr lang="en-US" dirty="0"/>
              <a:t> </a:t>
            </a:r>
            <a:r>
              <a:rPr lang="en-US" dirty="0" err="1"/>
              <a:t>gweriniaethol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cadfridog</a:t>
            </a:r>
            <a:r>
              <a:rPr lang="en-US" dirty="0"/>
              <a:t> </a:t>
            </a:r>
            <a:r>
              <a:rPr lang="en-US" dirty="0" err="1"/>
              <a:t>milwrol</a:t>
            </a:r>
            <a:r>
              <a:rPr lang="en-US" dirty="0"/>
              <a:t> </a:t>
            </a:r>
            <a:r>
              <a:rPr lang="en-US" dirty="0" err="1"/>
              <a:t>dyfeisiodd</a:t>
            </a:r>
            <a:r>
              <a:rPr lang="en-US" dirty="0"/>
              <a:t> </a:t>
            </a:r>
            <a:r>
              <a:rPr lang="en-US" dirty="0" err="1"/>
              <a:t>ddull</a:t>
            </a:r>
            <a:r>
              <a:rPr lang="en-US" dirty="0"/>
              <a:t> o </a:t>
            </a:r>
            <a:r>
              <a:rPr lang="en-US" dirty="0" err="1"/>
              <a:t>amgryptio</a:t>
            </a:r>
            <a:r>
              <a:rPr lang="en-US" dirty="0"/>
              <a:t> a </a:t>
            </a:r>
            <a:r>
              <a:rPr lang="en-US" dirty="0" err="1"/>
              <a:t>elwir</a:t>
            </a:r>
            <a:r>
              <a:rPr lang="en-US" dirty="0"/>
              <a:t> y </a:t>
            </a:r>
            <a:r>
              <a:rPr lang="en-US" dirty="0" err="1"/>
              <a:t>seiffr</a:t>
            </a:r>
            <a:r>
              <a:rPr lang="en-US" dirty="0"/>
              <a:t> Caesar.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58D46-F6D9-6D47-99FE-37CED074B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4" y="136525"/>
            <a:ext cx="1164409" cy="18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0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D71EAF-A074-D042-943D-CC191D019A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83230" y="1872466"/>
            <a:ext cx="5637819" cy="2540535"/>
          </a:xfrm>
        </p:spPr>
        <p:txBody>
          <a:bodyPr/>
          <a:lstStyle/>
          <a:p>
            <a:r>
              <a:rPr lang="en-US" sz="4800" dirty="0">
                <a:latin typeface="Arial Rounded MT Bold" panose="020F0704030504030204" pitchFamily="34" charset="77"/>
              </a:rPr>
              <a:t>Beth </a:t>
            </a:r>
            <a:r>
              <a:rPr lang="en-US" sz="4800" dirty="0" err="1">
                <a:latin typeface="Arial Rounded MT Bold" panose="020F0704030504030204" pitchFamily="34" charset="77"/>
              </a:rPr>
              <a:t>yw</a:t>
            </a:r>
            <a:r>
              <a:rPr lang="en-US" sz="4800" dirty="0">
                <a:latin typeface="Arial Rounded MT Bold" panose="020F0704030504030204" pitchFamily="34" charset="77"/>
              </a:rPr>
              <a:t> </a:t>
            </a:r>
            <a:r>
              <a:rPr lang="en-US" sz="4800" dirty="0" err="1">
                <a:latin typeface="Arial Rounded MT Bold" panose="020F0704030504030204" pitchFamily="34" charset="77"/>
              </a:rPr>
              <a:t>Steganograffeg</a:t>
            </a:r>
            <a:r>
              <a:rPr lang="en-US" sz="4800" dirty="0">
                <a:latin typeface="Arial Rounded MT Bold" panose="020F0704030504030204" pitchFamily="34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904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22B942-122D-614B-A109-3D4DFA5C87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dirty="0"/>
              <a:t>: </a:t>
            </a:r>
            <a:r>
              <a:rPr lang="en-US" dirty="0" err="1"/>
              <a:t>Ffeil</a:t>
            </a:r>
            <a:r>
              <a:rPr lang="en-US" dirty="0"/>
              <a:t> </a:t>
            </a:r>
            <a:r>
              <a:rPr lang="en-US" dirty="0" err="1"/>
              <a:t>Ffeithiau</a:t>
            </a:r>
            <a:r>
              <a:rPr lang="en-US" dirty="0"/>
              <a:t> Julius Caesar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61503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B4FA5E-F325-AC42-A13E-92FF36E87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Seiffr</a:t>
            </a:r>
            <a:r>
              <a:rPr lang="en-US" dirty="0"/>
              <a:t> Caesar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88FC7-6FA6-034E-9D56-64583F9D47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090" y="2201121"/>
            <a:ext cx="5723346" cy="4520169"/>
          </a:xfrm>
        </p:spPr>
        <p:txBody>
          <a:bodyPr>
            <a:noAutofit/>
          </a:bodyPr>
          <a:lstStyle/>
          <a:p>
            <a:r>
              <a:rPr lang="en-US" sz="1800" dirty="0" err="1"/>
              <a:t>Mae’r</a:t>
            </a:r>
            <a:r>
              <a:rPr lang="en-US" sz="1800" dirty="0"/>
              <a:t> </a:t>
            </a:r>
            <a:r>
              <a:rPr lang="en-US" sz="1800" b="1" dirty="0" err="1"/>
              <a:t>seiffr</a:t>
            </a:r>
            <a:r>
              <a:rPr lang="en-US" sz="1800" b="1" dirty="0"/>
              <a:t> Caesar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b="1" dirty="0" err="1"/>
              <a:t>seiffr</a:t>
            </a:r>
            <a:r>
              <a:rPr lang="en-US" sz="1800" b="1" dirty="0"/>
              <a:t> </a:t>
            </a:r>
            <a:r>
              <a:rPr lang="en-US" sz="1800" b="1" dirty="0" err="1"/>
              <a:t>shifft</a:t>
            </a:r>
            <a:r>
              <a:rPr lang="en-US" sz="1800" dirty="0"/>
              <a:t> </a:t>
            </a:r>
            <a:r>
              <a:rPr lang="en-US" sz="1800" dirty="0" err="1"/>
              <a:t>gydag</a:t>
            </a:r>
            <a:r>
              <a:rPr lang="en-US" sz="1800" dirty="0"/>
              <a:t> </a:t>
            </a:r>
            <a:r>
              <a:rPr lang="en-US" sz="1800" b="1" dirty="0" err="1"/>
              <a:t>allwedd</a:t>
            </a:r>
            <a:r>
              <a:rPr lang="en-US" sz="1800" b="1" dirty="0"/>
              <a:t> 3</a:t>
            </a:r>
            <a:r>
              <a:rPr lang="en-US" sz="1800" dirty="0"/>
              <a:t>.</a:t>
            </a:r>
          </a:p>
          <a:p>
            <a:endParaRPr lang="en-US" sz="1100" dirty="0"/>
          </a:p>
          <a:p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ystod</a:t>
            </a:r>
            <a:r>
              <a:rPr lang="en-US" sz="1800" dirty="0"/>
              <a:t> </a:t>
            </a:r>
            <a:r>
              <a:rPr lang="en-US" sz="1800" dirty="0" err="1"/>
              <a:t>amgryptio</a:t>
            </a:r>
            <a:r>
              <a:rPr lang="en-US" sz="1800" dirty="0"/>
              <a:t>, </a:t>
            </a:r>
            <a:r>
              <a:rPr lang="en-US" sz="1800" dirty="0" err="1"/>
              <a:t>mae</a:t>
            </a:r>
            <a:r>
              <a:rPr lang="en-US" sz="1800" dirty="0"/>
              <a:t> </a:t>
            </a:r>
            <a:r>
              <a:rPr lang="en-US" sz="1800" dirty="0" err="1"/>
              <a:t>pob</a:t>
            </a:r>
            <a:r>
              <a:rPr lang="en-US" sz="1800" dirty="0"/>
              <a:t> </a:t>
            </a:r>
            <a:r>
              <a:rPr lang="en-US" sz="1800" dirty="0" err="1"/>
              <a:t>llythyren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y </a:t>
            </a:r>
            <a:r>
              <a:rPr lang="en-US" sz="1800" dirty="0" err="1"/>
              <a:t>neges</a:t>
            </a:r>
            <a:r>
              <a:rPr lang="en-US" sz="1800" dirty="0"/>
              <a:t> </a:t>
            </a:r>
            <a:r>
              <a:rPr lang="en-US" sz="1800" b="1" dirty="0"/>
              <a:t>plaintext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cael</a:t>
            </a:r>
            <a:r>
              <a:rPr lang="en-US" sz="1800" dirty="0"/>
              <a:t> </a:t>
            </a:r>
            <a:r>
              <a:rPr lang="en-US" sz="1800" dirty="0" err="1"/>
              <a:t>ei</a:t>
            </a:r>
            <a:r>
              <a:rPr lang="en-US" sz="1800" dirty="0"/>
              <a:t> </a:t>
            </a:r>
            <a:r>
              <a:rPr lang="en-US" sz="1800" dirty="0" err="1"/>
              <a:t>symud</a:t>
            </a:r>
            <a:r>
              <a:rPr lang="en-US" sz="1800" dirty="0"/>
              <a:t> </a:t>
            </a:r>
            <a:r>
              <a:rPr lang="en-US" sz="1800" dirty="0" err="1"/>
              <a:t>ymlaen</a:t>
            </a:r>
            <a:r>
              <a:rPr lang="en-US" sz="1800" dirty="0"/>
              <a:t> 3 </a:t>
            </a:r>
            <a:r>
              <a:rPr lang="en-US" sz="1800" dirty="0" err="1"/>
              <a:t>llythyren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yr</a:t>
            </a:r>
            <a:r>
              <a:rPr lang="en-US" sz="1800" dirty="0"/>
              <a:t> </a:t>
            </a:r>
            <a:r>
              <a:rPr lang="en-US" sz="1800" dirty="0" err="1"/>
              <a:t>wyddor</a:t>
            </a:r>
            <a:r>
              <a:rPr lang="en-US" sz="1800" dirty="0"/>
              <a:t>. </a:t>
            </a:r>
            <a:r>
              <a:rPr lang="en-US" sz="1800" b="1" dirty="0" err="1"/>
              <a:t>Amgryptir</a:t>
            </a:r>
            <a:r>
              <a:rPr lang="en-US" sz="1800" dirty="0"/>
              <a:t> y </a:t>
            </a:r>
            <a:r>
              <a:rPr lang="en-US" sz="1800" dirty="0" err="1"/>
              <a:t>llythyren</a:t>
            </a:r>
            <a:r>
              <a:rPr lang="en-US" sz="1800" dirty="0"/>
              <a:t> “A” </a:t>
            </a:r>
            <a:r>
              <a:rPr lang="en-US" sz="1800" dirty="0" err="1"/>
              <a:t>fel</a:t>
            </a:r>
            <a:r>
              <a:rPr lang="en-US" sz="1800" dirty="0"/>
              <a:t> y </a:t>
            </a:r>
            <a:r>
              <a:rPr lang="en-US" sz="1800" dirty="0" err="1"/>
              <a:t>llythyren</a:t>
            </a:r>
            <a:r>
              <a:rPr lang="en-US" sz="1800" dirty="0"/>
              <a:t> “D”.</a:t>
            </a:r>
          </a:p>
          <a:p>
            <a:endParaRPr lang="en-US" sz="1100" dirty="0"/>
          </a:p>
          <a:p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ystod</a:t>
            </a:r>
            <a:r>
              <a:rPr lang="en-US" sz="1800" dirty="0"/>
              <a:t> </a:t>
            </a:r>
            <a:r>
              <a:rPr lang="en-US" sz="1800" dirty="0" err="1"/>
              <a:t>dadgryptio</a:t>
            </a:r>
            <a:r>
              <a:rPr lang="en-US" sz="1800" dirty="0"/>
              <a:t>, </a:t>
            </a:r>
            <a:r>
              <a:rPr lang="en-US" sz="1800" dirty="0" err="1"/>
              <a:t>mae'r</a:t>
            </a:r>
            <a:r>
              <a:rPr lang="en-US" sz="1800" dirty="0"/>
              <a:t> </a:t>
            </a:r>
            <a:r>
              <a:rPr lang="en-US" sz="1800" dirty="0" err="1"/>
              <a:t>derbynnydd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symud</a:t>
            </a:r>
            <a:r>
              <a:rPr lang="en-US" sz="1800" dirty="0"/>
              <a:t> </a:t>
            </a:r>
            <a:r>
              <a:rPr lang="en-US" sz="1800" dirty="0" err="1"/>
              <a:t>pob</a:t>
            </a:r>
            <a:r>
              <a:rPr lang="en-US" sz="1800" dirty="0"/>
              <a:t> </a:t>
            </a:r>
            <a:r>
              <a:rPr lang="en-US" sz="1800" dirty="0" err="1"/>
              <a:t>llythyren</a:t>
            </a:r>
            <a:r>
              <a:rPr lang="en-US" sz="1800" dirty="0"/>
              <a:t> </a:t>
            </a:r>
            <a:r>
              <a:rPr lang="en-US" sz="1800" dirty="0" err="1"/>
              <a:t>mewn</a:t>
            </a:r>
            <a:r>
              <a:rPr lang="en-US" sz="1800" dirty="0"/>
              <a:t> </a:t>
            </a:r>
            <a:r>
              <a:rPr lang="en-US" sz="1800" b="1" dirty="0"/>
              <a:t>ciphertext</a:t>
            </a:r>
            <a:r>
              <a:rPr lang="en-US" sz="1800" dirty="0"/>
              <a:t> </a:t>
            </a:r>
            <a:r>
              <a:rPr lang="en-US" sz="1800" dirty="0" err="1"/>
              <a:t>yn</a:t>
            </a:r>
            <a:r>
              <a:rPr lang="en-US" sz="1800" dirty="0"/>
              <a:t> </a:t>
            </a:r>
            <a:r>
              <a:rPr lang="en-US" sz="1800" dirty="0" err="1"/>
              <a:t>ôl</a:t>
            </a:r>
            <a:r>
              <a:rPr lang="en-US" sz="1800" dirty="0"/>
              <a:t> 3 </a:t>
            </a:r>
            <a:r>
              <a:rPr lang="en-US" sz="1800" dirty="0" err="1"/>
              <a:t>llythyren</a:t>
            </a:r>
            <a:r>
              <a:rPr lang="en-US" sz="1800" dirty="0"/>
              <a:t>. </a:t>
            </a:r>
            <a:r>
              <a:rPr lang="en-US" sz="1800" dirty="0" err="1"/>
              <a:t>Mae'r</a:t>
            </a:r>
            <a:r>
              <a:rPr lang="en-US" sz="1800" dirty="0"/>
              <a:t> </a:t>
            </a:r>
            <a:r>
              <a:rPr lang="en-US" sz="1800" dirty="0" err="1"/>
              <a:t>llythyren</a:t>
            </a:r>
            <a:r>
              <a:rPr lang="en-US" sz="1800" dirty="0"/>
              <a:t> “E” </a:t>
            </a:r>
            <a:r>
              <a:rPr lang="en-US" sz="1800" dirty="0" err="1"/>
              <a:t>wedi'i</a:t>
            </a:r>
            <a:r>
              <a:rPr lang="en-US" sz="1800" dirty="0"/>
              <a:t> </a:t>
            </a:r>
            <a:r>
              <a:rPr lang="en-US" sz="1800" b="1" dirty="0" err="1"/>
              <a:t>ddadgryptio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olygu'r</a:t>
            </a:r>
            <a:r>
              <a:rPr lang="en-US" sz="1800" dirty="0"/>
              <a:t> </a:t>
            </a:r>
            <a:r>
              <a:rPr lang="en-US" sz="1800" dirty="0" err="1"/>
              <a:t>llythyren</a:t>
            </a:r>
            <a:r>
              <a:rPr lang="en-US" sz="1800" dirty="0"/>
              <a:t> “B”.</a:t>
            </a:r>
          </a:p>
          <a:p>
            <a:r>
              <a:rPr lang="en-US" sz="1800" dirty="0" err="1"/>
              <a:t>Er</a:t>
            </a:r>
            <a:r>
              <a:rPr lang="en-US" sz="1800" dirty="0"/>
              <a:t> </a:t>
            </a:r>
            <a:r>
              <a:rPr lang="en-US" sz="1800" dirty="0" err="1"/>
              <a:t>enghraifft</a:t>
            </a:r>
            <a:r>
              <a:rPr lang="en-US" sz="1800" dirty="0">
                <a:latin typeface="Century Gothic" panose="020B0502020202020204" pitchFamily="34" charset="0"/>
              </a:rPr>
              <a:t>: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Plaintext:		Hello world</a:t>
            </a:r>
          </a:p>
          <a:p>
            <a:r>
              <a:rPr lang="en-US" sz="1800" dirty="0">
                <a:latin typeface="Century Gothic" panose="020B0502020202020204" pitchFamily="34" charset="0"/>
              </a:rPr>
              <a:t>Ciphertext:		</a:t>
            </a:r>
            <a:r>
              <a:rPr lang="en-US" sz="1800" dirty="0" err="1">
                <a:latin typeface="Century Gothic" panose="020B0502020202020204" pitchFamily="34" charset="0"/>
              </a:rPr>
              <a:t>Khoor</a:t>
            </a:r>
            <a:r>
              <a:rPr lang="en-US" sz="1800" dirty="0">
                <a:latin typeface="Century Gothic" panose="020B0502020202020204" pitchFamily="34" charset="0"/>
              </a:rPr>
              <a:t> </a:t>
            </a:r>
            <a:r>
              <a:rPr lang="en-US" sz="1800" dirty="0" err="1">
                <a:latin typeface="Century Gothic" panose="020B0502020202020204" pitchFamily="34" charset="0"/>
              </a:rPr>
              <a:t>zruog</a:t>
            </a: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EBA46-E3EC-254A-914A-6789863C5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436" y="2372810"/>
            <a:ext cx="3008563" cy="144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D41250-B279-B54F-BF7F-7D34CC0C0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436" y="4156811"/>
            <a:ext cx="3008563" cy="126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381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E3A295-55AC-6444-A605-80FBB45A13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sz="5000" dirty="0">
                <a:latin typeface="Arial Rounded MT Bold" panose="020F0704030504030204" pitchFamily="34" charset="77"/>
              </a:rPr>
              <a:t>: Torri </a:t>
            </a:r>
            <a:r>
              <a:rPr lang="en-US" dirty="0"/>
              <a:t>A</a:t>
            </a:r>
            <a:r>
              <a:rPr lang="en-US" sz="5000" dirty="0">
                <a:latin typeface="Arial Rounded MT Bold" panose="020F0704030504030204" pitchFamily="34" charset="77"/>
              </a:rPr>
              <a:t>llan Olwyn </a:t>
            </a:r>
            <a:r>
              <a:rPr lang="en-US" sz="5000" dirty="0" err="1">
                <a:latin typeface="Arial Rounded MT Bold" panose="020F0704030504030204" pitchFamily="34" charset="77"/>
              </a:rPr>
              <a:t>Seiffr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19789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655D639-6B5E-0641-9604-44F654E4A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/>
              <a:t>Tasg</a:t>
            </a:r>
            <a:r>
              <a:rPr lang="en-US" dirty="0"/>
              <a:t>: </a:t>
            </a:r>
            <a:r>
              <a:rPr lang="en-US" dirty="0" err="1"/>
              <a:t>Ymarfer</a:t>
            </a:r>
            <a:r>
              <a:rPr lang="en-US" dirty="0"/>
              <a:t> </a:t>
            </a:r>
            <a:r>
              <a:rPr lang="en-US" dirty="0" err="1"/>
              <a:t>Seiffr</a:t>
            </a:r>
            <a:r>
              <a:rPr lang="en-US" dirty="0"/>
              <a:t> </a:t>
            </a:r>
            <a:r>
              <a:rPr lang="en-US" dirty="0" err="1"/>
              <a:t>Shifft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E15A0-1FCE-574A-922A-14B748CB3F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Seiffr</a:t>
            </a:r>
            <a:r>
              <a:rPr lang="en-US" sz="2000" dirty="0">
                <a:latin typeface="Century Gothic" panose="020B0502020202020204" pitchFamily="34" charset="0"/>
              </a:rPr>
              <a:t> Caesar, </a:t>
            </a:r>
            <a:r>
              <a:rPr lang="en-US" sz="2000" dirty="0" err="1">
                <a:latin typeface="Century Gothic" panose="020B0502020202020204" pitchFamily="34" charset="0"/>
              </a:rPr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3: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ehwk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bz'u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dpvhu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pu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eodlgg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phqbq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klu</a:t>
            </a:r>
            <a:r>
              <a:rPr lang="en-US" sz="2000" b="1" dirty="0">
                <a:latin typeface="Century Gothic" panose="020B0502020202020204" pitchFamily="34" charset="0"/>
              </a:rPr>
              <a:t>, </a:t>
            </a:r>
            <a:r>
              <a:rPr lang="en-US" sz="2000" b="1" dirty="0" err="1">
                <a:latin typeface="Century Gothic" panose="020B0502020202020204" pitchFamily="34" charset="0"/>
              </a:rPr>
              <a:t>phqbq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guzj</a:t>
            </a:r>
            <a:endParaRPr lang="en-US" sz="300" dirty="0">
              <a:latin typeface="Century Gothic" panose="020B0502020202020204" pitchFamily="34" charset="0"/>
            </a:endParaRPr>
          </a:p>
          <a:p>
            <a:r>
              <a:rPr lang="en-US" sz="2000" dirty="0" err="1">
                <a:latin typeface="Century Gothic" panose="020B0502020202020204" pitchFamily="34" charset="0"/>
              </a:rPr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9: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lhwcjo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r'a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onurw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pjroo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ojud</a:t>
            </a:r>
            <a:endParaRPr lang="en-US" sz="300" b="1" dirty="0">
              <a:latin typeface="Century Gothic" panose="020B0502020202020204" pitchFamily="34" charset="0"/>
            </a:endParaRPr>
          </a:p>
          <a:p>
            <a:r>
              <a:rPr lang="en-US" sz="2000" dirty="0" err="1">
                <a:latin typeface="Century Gothic" panose="020B0502020202020204" pitchFamily="34" charset="0"/>
              </a:rPr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21: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hd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rzgvdn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evx</a:t>
            </a:r>
            <a:r>
              <a:rPr lang="en-US" sz="2000" b="1" dirty="0">
                <a:latin typeface="Century Gothic" panose="020B0502020202020204" pitchFamily="34" charset="0"/>
              </a:rPr>
              <a:t> t </a:t>
            </a:r>
            <a:r>
              <a:rPr lang="en-US" sz="2000" b="1" dirty="0" err="1">
                <a:latin typeface="Century Gothic" panose="020B0502020202020204" pitchFamily="34" charset="0"/>
              </a:rPr>
              <a:t>yj</a:t>
            </a:r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dirty="0" err="1"/>
              <a:t>Estyniad</a:t>
            </a:r>
            <a:r>
              <a:rPr lang="en-US" dirty="0"/>
              <a:t>: Ni </a:t>
            </a:r>
            <a:r>
              <a:rPr lang="en-US" dirty="0" err="1"/>
              <a:t>roddir</a:t>
            </a:r>
            <a:r>
              <a:rPr lang="en-US" dirty="0"/>
              <a:t> </a:t>
            </a:r>
            <a:r>
              <a:rPr lang="en-US" dirty="0" err="1"/>
              <a:t>allwedd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Tmy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edt</a:t>
            </a:r>
            <a:r>
              <a:rPr lang="en-US" sz="2000" b="1" dirty="0">
                <a:latin typeface="Century Gothic" panose="020B0502020202020204" pitchFamily="34" charset="0"/>
              </a:rPr>
              <a:t> od </a:t>
            </a:r>
            <a:r>
              <a:rPr lang="en-US" sz="2000" b="1" dirty="0" err="1">
                <a:latin typeface="Century Gothic" panose="020B0502020202020204" pitchFamily="34" charset="0"/>
              </a:rPr>
              <a:t>wevod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ei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qbbuj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jy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oijohyut</a:t>
            </a:r>
            <a:r>
              <a:rPr lang="en-US" sz="2000" b="1" dirty="0">
                <a:latin typeface="Century Gothic" panose="020B0502020202020204" pitchFamily="34" charset="0"/>
              </a:rPr>
              <a:t>, q </a:t>
            </a:r>
            <a:r>
              <a:rPr lang="en-US" sz="2000" b="1" dirty="0" err="1">
                <a:latin typeface="Century Gothic" panose="020B0502020202020204" pitchFamily="34" charset="0"/>
              </a:rPr>
              <a:t>om'h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sqhyqt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</a:rPr>
              <a:t>xmd</a:t>
            </a:r>
            <a:r>
              <a:rPr lang="en-US" sz="2000" b="1" dirty="0">
                <a:latin typeface="Century Gothic" panose="020B0502020202020204" pitchFamily="34" charset="0"/>
              </a:rPr>
              <a:t> od </a:t>
            </a:r>
            <a:r>
              <a:rPr lang="en-US" sz="2000" b="1" dirty="0" err="1">
                <a:latin typeface="Century Gothic" panose="020B0502020202020204" pitchFamily="34" charset="0"/>
              </a:rPr>
              <a:t>qceteb</a:t>
            </a:r>
            <a:endParaRPr lang="en-US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70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84ACFC-B49E-7A4F-A4C8-4A87B5976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 </a:t>
            </a:r>
            <a:r>
              <a:rPr lang="en-US" dirty="0" err="1"/>
              <a:t>Mor</a:t>
            </a:r>
            <a:r>
              <a:rPr lang="en-US" dirty="0"/>
              <a:t> </a:t>
            </a:r>
            <a:r>
              <a:rPr lang="en-US" dirty="0" err="1"/>
              <a:t>Anodd</a:t>
            </a:r>
            <a:r>
              <a:rPr lang="en-US" dirty="0"/>
              <a:t> </a:t>
            </a:r>
            <a:r>
              <a:rPr lang="en-US" dirty="0" err="1"/>
              <a:t>Yw</a:t>
            </a:r>
            <a:r>
              <a:rPr lang="en-US" dirty="0"/>
              <a:t> Torri </a:t>
            </a:r>
            <a:r>
              <a:rPr lang="en-US" dirty="0" err="1"/>
              <a:t>Seiffr</a:t>
            </a:r>
            <a:r>
              <a:rPr lang="en-US" dirty="0"/>
              <a:t> </a:t>
            </a:r>
            <a:r>
              <a:rPr lang="en-US" dirty="0" err="1"/>
              <a:t>Shifft</a:t>
            </a:r>
            <a:r>
              <a:rPr lang="en-US" dirty="0"/>
              <a:t>?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375144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4126B0-463B-F640-B499-5ABABA02E8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Seiffrau</a:t>
            </a:r>
            <a:r>
              <a:rPr lang="en-US" dirty="0"/>
              <a:t> </a:t>
            </a:r>
            <a:r>
              <a:rPr lang="en-US" dirty="0" err="1"/>
              <a:t>Trawsosod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EF824-44BF-0240-8D0F-421FB44A92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hyn</a:t>
            </a:r>
            <a:r>
              <a:rPr lang="en-US" dirty="0"/>
              <a:t> </a:t>
            </a:r>
            <a:r>
              <a:rPr lang="en-US" dirty="0" err="1"/>
              <a:t>mae'r</a:t>
            </a:r>
            <a:r>
              <a:rPr lang="en-US" dirty="0"/>
              <a:t> </a:t>
            </a:r>
            <a:r>
              <a:rPr lang="en-US" dirty="0" err="1"/>
              <a:t>holl</a:t>
            </a:r>
            <a:r>
              <a:rPr lang="en-US" dirty="0"/>
              <a:t> </a:t>
            </a:r>
            <a:r>
              <a:rPr lang="en-US" b="1" dirty="0" err="1"/>
              <a:t>dechnegau</a:t>
            </a:r>
            <a:r>
              <a:rPr lang="en-US" b="1" dirty="0"/>
              <a:t> </a:t>
            </a:r>
            <a:r>
              <a:rPr lang="en-US" b="1" dirty="0" err="1"/>
              <a:t>cryptograffig</a:t>
            </a:r>
            <a:r>
              <a:rPr lang="en-US" dirty="0"/>
              <a:t>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cynnwys</a:t>
            </a:r>
            <a:r>
              <a:rPr lang="en-US" dirty="0"/>
              <a:t> </a:t>
            </a:r>
            <a:r>
              <a:rPr lang="en-US" dirty="0" err="1"/>
              <a:t>amnewid</a:t>
            </a:r>
            <a:r>
              <a:rPr lang="en-US" dirty="0"/>
              <a:t> </a:t>
            </a:r>
            <a:r>
              <a:rPr lang="en-US" dirty="0" err="1"/>
              <a:t>geiriau</a:t>
            </a:r>
            <a:r>
              <a:rPr lang="en-US" dirty="0"/>
              <a:t> neu </a:t>
            </a:r>
            <a:r>
              <a:rPr lang="en-US" dirty="0" err="1"/>
              <a:t>lythrennau</a:t>
            </a:r>
            <a:r>
              <a:rPr lang="en-US" dirty="0"/>
              <a:t> </a:t>
            </a:r>
            <a:r>
              <a:rPr lang="en-US" dirty="0" err="1"/>
              <a:t>â</a:t>
            </a:r>
            <a:r>
              <a:rPr lang="en-US" dirty="0"/>
              <a:t> </a:t>
            </a:r>
            <a:r>
              <a:rPr lang="en-US" dirty="0" err="1"/>
              <a:t>geiriau</a:t>
            </a:r>
            <a:r>
              <a:rPr lang="en-US" dirty="0"/>
              <a:t> neu </a:t>
            </a:r>
            <a:r>
              <a:rPr lang="en-US" dirty="0" err="1"/>
              <a:t>lythrennau</a:t>
            </a:r>
            <a:r>
              <a:rPr lang="en-US" dirty="0"/>
              <a:t> </a:t>
            </a:r>
            <a:r>
              <a:rPr lang="en-US" dirty="0" err="1"/>
              <a:t>eraill</a:t>
            </a:r>
            <a:r>
              <a:rPr lang="en-US" dirty="0"/>
              <a:t>. </a:t>
            </a:r>
            <a:r>
              <a:rPr lang="en-US" dirty="0" err="1"/>
              <a:t>Gellir</a:t>
            </a:r>
            <a:r>
              <a:rPr lang="en-US" dirty="0"/>
              <a:t> </a:t>
            </a:r>
            <a:r>
              <a:rPr lang="en-US" dirty="0" err="1"/>
              <a:t>meddwl</a:t>
            </a:r>
            <a:r>
              <a:rPr lang="en-US" dirty="0"/>
              <a:t> am y </a:t>
            </a:r>
            <a:r>
              <a:rPr lang="en-US" dirty="0" err="1"/>
              <a:t>rhain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b="1" dirty="0" err="1"/>
              <a:t>dulliau</a:t>
            </a:r>
            <a:r>
              <a:rPr lang="en-US" b="1" dirty="0"/>
              <a:t> </a:t>
            </a:r>
            <a:r>
              <a:rPr lang="en-US" b="1" dirty="0" err="1"/>
              <a:t>amnewid</a:t>
            </a:r>
            <a:r>
              <a:rPr lang="en-US" b="1" dirty="0"/>
              <a:t>.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dirty="0"/>
              <a:t>Beth </a:t>
            </a:r>
            <a:r>
              <a:rPr lang="en-US" dirty="0" err="1"/>
              <a:t>petaem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cymysgu</a:t>
            </a:r>
            <a:r>
              <a:rPr lang="en-US" dirty="0"/>
              <a:t> </a:t>
            </a:r>
            <a:r>
              <a:rPr lang="en-US" dirty="0" err="1"/>
              <a:t>trefn</a:t>
            </a:r>
            <a:r>
              <a:rPr lang="en-US" dirty="0"/>
              <a:t> y </a:t>
            </a:r>
            <a:r>
              <a:rPr lang="en-US" dirty="0" err="1"/>
              <a:t>llythyrau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lle</a:t>
            </a:r>
            <a:r>
              <a:rPr lang="en-US" dirty="0"/>
              <a:t>?</a:t>
            </a:r>
          </a:p>
          <a:p>
            <a:r>
              <a:rPr lang="en-US" dirty="0" err="1"/>
              <a:t>Byddem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creu</a:t>
            </a:r>
            <a:r>
              <a:rPr lang="en-US" dirty="0"/>
              <a:t> anagram </a:t>
            </a:r>
            <a:r>
              <a:rPr lang="en-US" dirty="0" err="1"/>
              <a:t>caled</a:t>
            </a:r>
            <a:r>
              <a:rPr lang="en-US" dirty="0"/>
              <a:t> </a:t>
            </a:r>
            <a:r>
              <a:rPr lang="en-US" dirty="0" err="1"/>
              <a:t>iawn</a:t>
            </a:r>
            <a:r>
              <a:rPr lang="en-US" dirty="0"/>
              <a:t> y </a:t>
            </a:r>
            <a:r>
              <a:rPr lang="en-US" dirty="0" err="1"/>
              <a:t>mae</a:t>
            </a:r>
            <a:r>
              <a:rPr lang="en-US" dirty="0"/>
              <a:t> </a:t>
            </a:r>
            <a:r>
              <a:rPr lang="en-US" dirty="0" err="1"/>
              <a:t>angen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dorri</a:t>
            </a:r>
            <a:r>
              <a:rPr lang="en-US" dirty="0"/>
              <a:t>, </a:t>
            </a:r>
            <a:r>
              <a:rPr lang="en-US" dirty="0" err="1"/>
              <a:t>oni</a:t>
            </a:r>
            <a:r>
              <a:rPr lang="en-US" dirty="0"/>
              <a:t> bai </a:t>
            </a:r>
            <a:r>
              <a:rPr lang="en-US" dirty="0" err="1"/>
              <a:t>eich</a:t>
            </a:r>
            <a:r>
              <a:rPr lang="en-US" dirty="0"/>
              <a:t> bod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gwybod</a:t>
            </a:r>
            <a:r>
              <a:rPr lang="en-US" dirty="0"/>
              <a:t> </a:t>
            </a:r>
            <a:r>
              <a:rPr lang="en-US" dirty="0" err="1"/>
              <a:t>sut</a:t>
            </a:r>
            <a:r>
              <a:rPr lang="en-US" dirty="0"/>
              <a:t> y </a:t>
            </a:r>
            <a:r>
              <a:rPr lang="en-US" dirty="0" err="1"/>
              <a:t>gwnaethom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cymysgu</a:t>
            </a:r>
            <a:r>
              <a:rPr lang="en-US" dirty="0"/>
              <a:t>.</a:t>
            </a:r>
          </a:p>
          <a:p>
            <a:r>
              <a:rPr lang="en-US" dirty="0" err="1"/>
              <a:t>Gelwir</a:t>
            </a:r>
            <a:r>
              <a:rPr lang="en-US" dirty="0"/>
              <a:t> y </a:t>
            </a:r>
            <a:r>
              <a:rPr lang="en-US" dirty="0" err="1"/>
              <a:t>rhain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seiffrau</a:t>
            </a:r>
            <a:r>
              <a:rPr lang="en-US" b="1" dirty="0"/>
              <a:t> </a:t>
            </a:r>
            <a:r>
              <a:rPr lang="en-US" b="1" dirty="0" err="1"/>
              <a:t>trawsosod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4F6840-6EEF-BE4E-95B6-6CF19870C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739" y="4996386"/>
            <a:ext cx="3427994" cy="1722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2E987-F7DF-1AD8-7444-8193B66DB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73" y="5380905"/>
            <a:ext cx="5168903" cy="10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15AF3E-44D9-1D40-A7C6-9770EB24A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Scytale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2BD1-9742-C746-BBE4-0B66FC8E2B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Sparta </a:t>
            </a:r>
            <a:r>
              <a:rPr lang="en-US" dirty="0" err="1"/>
              <a:t>hynafol</a:t>
            </a:r>
            <a:r>
              <a:rPr lang="en-US" dirty="0"/>
              <a:t>, </a:t>
            </a:r>
            <a:r>
              <a:rPr lang="en-US" dirty="0" err="1"/>
              <a:t>defnyddiwyd</a:t>
            </a:r>
            <a:r>
              <a:rPr lang="en-US" dirty="0"/>
              <a:t> </a:t>
            </a:r>
            <a:r>
              <a:rPr lang="en-US" b="1" dirty="0" err="1"/>
              <a:t>seiffrau</a:t>
            </a:r>
            <a:r>
              <a:rPr lang="en-US" b="1" dirty="0"/>
              <a:t> </a:t>
            </a:r>
            <a:r>
              <a:rPr lang="en-US" b="1" dirty="0" err="1"/>
              <a:t>trawsosod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anfon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ddefnyddio</a:t>
            </a:r>
            <a:r>
              <a:rPr lang="en-US" dirty="0"/>
              <a:t> </a:t>
            </a:r>
            <a:r>
              <a:rPr lang="en-US" dirty="0" err="1"/>
              <a:t>silindr</a:t>
            </a:r>
            <a:r>
              <a:rPr lang="en-US" dirty="0"/>
              <a:t> </a:t>
            </a:r>
            <a:r>
              <a:rPr lang="en-US" dirty="0" err="1"/>
              <a:t>pren</a:t>
            </a:r>
            <a:r>
              <a:rPr lang="en-US" dirty="0"/>
              <a:t> </a:t>
            </a:r>
            <a:r>
              <a:rPr lang="en-US" dirty="0" err="1"/>
              <a:t>o'r</a:t>
            </a:r>
            <a:r>
              <a:rPr lang="en-US" dirty="0"/>
              <a:t> </a:t>
            </a:r>
            <a:r>
              <a:rPr lang="en-US" dirty="0" err="1"/>
              <a:t>enw</a:t>
            </a:r>
            <a:r>
              <a:rPr lang="en-US" dirty="0"/>
              <a:t> </a:t>
            </a:r>
            <a:r>
              <a:rPr lang="en-US" b="1" dirty="0"/>
              <a:t>Scytale</a:t>
            </a:r>
            <a:r>
              <a:rPr lang="en-US" dirty="0"/>
              <a:t>.</a:t>
            </a:r>
            <a:endParaRPr lang="en-US" sz="10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Crëwyd</a:t>
            </a:r>
            <a:r>
              <a:rPr lang="en-US" dirty="0"/>
              <a:t> </a:t>
            </a:r>
            <a:r>
              <a:rPr lang="en-US" dirty="0" err="1"/>
              <a:t>dau</a:t>
            </a:r>
            <a:r>
              <a:rPr lang="en-US" dirty="0"/>
              <a:t> </a:t>
            </a:r>
            <a:r>
              <a:rPr lang="en-US" dirty="0" err="1"/>
              <a:t>silindr</a:t>
            </a:r>
            <a:r>
              <a:rPr lang="en-US" dirty="0"/>
              <a:t> union </a:t>
            </a:r>
            <a:r>
              <a:rPr lang="en-US" dirty="0" err="1"/>
              <a:t>yr</a:t>
            </a:r>
            <a:r>
              <a:rPr lang="en-US" dirty="0"/>
              <a:t> un </a:t>
            </a:r>
            <a:r>
              <a:rPr lang="en-US" dirty="0" err="1"/>
              <a:t>fath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Roedd</a:t>
            </a:r>
            <a:r>
              <a:rPr lang="en-US" dirty="0"/>
              <a:t> darn </a:t>
            </a:r>
            <a:r>
              <a:rPr lang="en-US" dirty="0" err="1"/>
              <a:t>hir</a:t>
            </a:r>
            <a:r>
              <a:rPr lang="en-US" dirty="0"/>
              <a:t> a </a:t>
            </a:r>
            <a:r>
              <a:rPr lang="en-US" dirty="0" err="1"/>
              <a:t>chul</a:t>
            </a:r>
            <a:r>
              <a:rPr lang="en-US" dirty="0"/>
              <a:t> o </a:t>
            </a:r>
            <a:r>
              <a:rPr lang="en-US" dirty="0" err="1"/>
              <a:t>ddeunydd</a:t>
            </a:r>
            <a:r>
              <a:rPr lang="en-US" dirty="0"/>
              <a:t>, </a:t>
            </a:r>
            <a:r>
              <a:rPr lang="en-US" dirty="0" err="1"/>
              <a:t>lledr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arfer</a:t>
            </a:r>
            <a:r>
              <a:rPr lang="en-US" dirty="0"/>
              <a:t>,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lapio</a:t>
            </a:r>
            <a:r>
              <a:rPr lang="en-US" dirty="0"/>
              <a:t> o </a:t>
            </a:r>
            <a:r>
              <a:rPr lang="en-US" dirty="0" err="1"/>
              <a:t>amgylch</a:t>
            </a:r>
            <a:r>
              <a:rPr lang="en-US" dirty="0"/>
              <a:t> y </a:t>
            </a:r>
            <a:r>
              <a:rPr lang="en-US" b="1" dirty="0"/>
              <a:t>Scytale</a:t>
            </a:r>
            <a:r>
              <a:rPr lang="en-US" dirty="0"/>
              <a:t> ac </a:t>
            </a:r>
            <a:r>
              <a:rPr lang="en-US" dirty="0" err="1"/>
              <a:t>ysgrifennwyd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draws.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i'r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hysgrifennu</a:t>
            </a:r>
            <a:r>
              <a:rPr lang="en-US" dirty="0"/>
              <a:t>, </a:t>
            </a:r>
            <a:r>
              <a:rPr lang="en-US" dirty="0" err="1"/>
              <a:t>roedd</a:t>
            </a:r>
            <a:r>
              <a:rPr lang="en-US" dirty="0"/>
              <a:t> y </a:t>
            </a:r>
            <a:r>
              <a:rPr lang="en-US" dirty="0" err="1"/>
              <a:t>deunydd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ddad-rolio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anfon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un </a:t>
            </a:r>
            <a:r>
              <a:rPr lang="en-US" dirty="0" err="1"/>
              <a:t>rhestr</a:t>
            </a:r>
            <a:r>
              <a:rPr lang="en-US" dirty="0"/>
              <a:t> </a:t>
            </a:r>
            <a:r>
              <a:rPr lang="en-US" dirty="0" err="1"/>
              <a:t>hir</a:t>
            </a:r>
            <a:r>
              <a:rPr lang="en-US" dirty="0"/>
              <a:t> o </a:t>
            </a:r>
            <a:r>
              <a:rPr lang="en-US" dirty="0" err="1"/>
              <a:t>lythyrau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Fe </a:t>
            </a:r>
            <a:r>
              <a:rPr lang="en-US" dirty="0" err="1"/>
              <a:t>lapiodd</a:t>
            </a:r>
            <a:r>
              <a:rPr lang="en-US" dirty="0"/>
              <a:t> y </a:t>
            </a:r>
            <a:r>
              <a:rPr lang="en-US" dirty="0" err="1"/>
              <a:t>derbynnydd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o </a:t>
            </a:r>
            <a:r>
              <a:rPr lang="en-US" dirty="0" err="1"/>
              <a:t>amgylch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b="1" dirty="0"/>
              <a:t>Scytale </a:t>
            </a:r>
            <a:r>
              <a:rPr lang="en-US" dirty="0" err="1"/>
              <a:t>unfath</a:t>
            </a:r>
            <a:r>
              <a:rPr lang="en-US" dirty="0"/>
              <a:t> a </a:t>
            </a:r>
            <a:r>
              <a:rPr lang="en-US" dirty="0" err="1"/>
              <a:t>darllen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8A2A6-C9C5-D042-BC52-A90BEA9CB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803" y="874008"/>
            <a:ext cx="2004109" cy="1258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6BA05-EC33-EE41-8F32-3E8E2F8F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5" t="4907" r="4464"/>
          <a:stretch/>
        </p:blipFill>
        <p:spPr>
          <a:xfrm>
            <a:off x="412088" y="136712"/>
            <a:ext cx="2655203" cy="187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75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2C5338-E315-CE42-9484-49100A68D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3600" y="1872466"/>
            <a:ext cx="5217449" cy="2540535"/>
          </a:xfrm>
        </p:spPr>
        <p:txBody>
          <a:bodyPr/>
          <a:lstStyle/>
          <a:p>
            <a:r>
              <a:rPr lang="en-US" dirty="0" err="1"/>
              <a:t>Tasg</a:t>
            </a:r>
            <a:r>
              <a:rPr lang="en-US" dirty="0"/>
              <a:t> </a:t>
            </a:r>
            <a:r>
              <a:rPr lang="en-US" dirty="0" err="1"/>
              <a:t>Estyn</a:t>
            </a:r>
            <a:r>
              <a:rPr lang="en-US" dirty="0"/>
              <a:t>: </a:t>
            </a:r>
            <a:r>
              <a:rPr lang="en-US" sz="5000" dirty="0">
                <a:latin typeface="Arial Rounded MT Bold" panose="020F0704030504030204" pitchFamily="34" charset="77"/>
              </a:rPr>
              <a:t>Scytale </a:t>
            </a:r>
          </a:p>
          <a:p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108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D9B5A3-9041-DC46-9923-7265CC8935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Seiffr</a:t>
            </a:r>
            <a:r>
              <a:rPr lang="en-US" dirty="0"/>
              <a:t> </a:t>
            </a:r>
            <a:r>
              <a:rPr lang="en-US" sz="3600" dirty="0">
                <a:latin typeface="Arial Rounded MT Bold" panose="020F0704030504030204" pitchFamily="34" charset="77"/>
              </a:rPr>
              <a:t>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E6368-4142-AF4D-9ECB-4313CCEDB5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Mae’r</a:t>
            </a:r>
            <a:r>
              <a:rPr lang="en-US" dirty="0"/>
              <a:t> </a:t>
            </a:r>
            <a:r>
              <a:rPr lang="en-US" b="1" dirty="0" err="1"/>
              <a:t>seiffr</a:t>
            </a:r>
            <a:r>
              <a:rPr lang="en-US" b="1" dirty="0"/>
              <a:t> Rail Fence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b="1" dirty="0" err="1"/>
              <a:t>seiffr</a:t>
            </a:r>
            <a:r>
              <a:rPr lang="en-US" b="1" dirty="0"/>
              <a:t> </a:t>
            </a:r>
            <a:r>
              <a:rPr lang="en-US" b="1" dirty="0" err="1"/>
              <a:t>trawsosod</a:t>
            </a:r>
            <a:r>
              <a:rPr lang="en-US" dirty="0"/>
              <a:t> </a:t>
            </a:r>
            <a:r>
              <a:rPr lang="en-US" dirty="0" err="1"/>
              <a:t>arall</a:t>
            </a:r>
            <a:r>
              <a:rPr lang="en-US" dirty="0"/>
              <a:t>.</a:t>
            </a:r>
            <a:endParaRPr lang="en-US" sz="500" dirty="0">
              <a:latin typeface="Century Gothic" panose="020B0502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Ysgrifennwch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patrwm</a:t>
            </a:r>
            <a:r>
              <a:rPr lang="en-US" dirty="0"/>
              <a:t> </a:t>
            </a:r>
            <a:r>
              <a:rPr lang="en-US" dirty="0" err="1"/>
              <a:t>tebyg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nifer</a:t>
            </a:r>
            <a:r>
              <a:rPr lang="en-US" dirty="0"/>
              <a:t> </a:t>
            </a:r>
            <a:r>
              <a:rPr lang="en-US" dirty="0" err="1"/>
              <a:t>penodol</a:t>
            </a:r>
            <a:r>
              <a:rPr lang="en-US" dirty="0"/>
              <a:t> o “</a:t>
            </a:r>
            <a:r>
              <a:rPr lang="en-US" dirty="0" err="1"/>
              <a:t>reiliau</a:t>
            </a:r>
            <a:r>
              <a:rPr lang="en-US" dirty="0"/>
              <a:t>”.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Darllenwch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y </a:t>
            </a:r>
            <a:r>
              <a:rPr lang="en-US" dirty="0" err="1"/>
              <a:t>reiliau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hanfon</a:t>
            </a:r>
            <a:r>
              <a:rPr lang="en-US" dirty="0"/>
              <a:t> at y </a:t>
            </a:r>
            <a:r>
              <a:rPr lang="en-US" dirty="0" err="1"/>
              <a:t>derbynnydd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Mae'r</a:t>
            </a:r>
            <a:r>
              <a:rPr lang="en-US" dirty="0"/>
              <a:t> </a:t>
            </a:r>
            <a:r>
              <a:rPr lang="en-US" dirty="0" err="1"/>
              <a:t>derbynnydd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draws </a:t>
            </a:r>
            <a:r>
              <a:rPr lang="en-US" dirty="0" err="1"/>
              <a:t>yr</a:t>
            </a:r>
            <a:r>
              <a:rPr lang="en-US" dirty="0"/>
              <a:t> un </a:t>
            </a:r>
            <a:r>
              <a:rPr lang="en-US" dirty="0" err="1"/>
              <a:t>nifer</a:t>
            </a:r>
            <a:r>
              <a:rPr lang="en-US" dirty="0"/>
              <a:t> o </a:t>
            </a:r>
            <a:r>
              <a:rPr lang="en-US" dirty="0" err="1"/>
              <a:t>reiliau</a:t>
            </a:r>
            <a:r>
              <a:rPr lang="en-US" dirty="0"/>
              <a:t> ac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darllen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.</a:t>
            </a:r>
            <a:endParaRPr lang="en-US" sz="500" dirty="0"/>
          </a:p>
          <a:p>
            <a:r>
              <a:rPr lang="en-US" dirty="0"/>
              <a:t>Mae </a:t>
            </a:r>
            <a:r>
              <a:rPr lang="en-US" dirty="0" err="1"/>
              <a:t>nifer</a:t>
            </a:r>
            <a:r>
              <a:rPr lang="en-US" dirty="0"/>
              <a:t> y </a:t>
            </a:r>
            <a:r>
              <a:rPr lang="en-US" dirty="0" err="1"/>
              <a:t>rheiliau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gweithredu</a:t>
            </a:r>
            <a:r>
              <a:rPr lang="en-US" dirty="0"/>
              <a:t> </a:t>
            </a:r>
            <a:r>
              <a:rPr lang="en-US" dirty="0" err="1"/>
              <a:t>fel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b="1" dirty="0" err="1"/>
              <a:t>allwedd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system hon.</a:t>
            </a:r>
          </a:p>
          <a:p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enghraifft</a:t>
            </a:r>
            <a:r>
              <a:rPr lang="en-US" sz="2000" dirty="0">
                <a:latin typeface="Century Gothic" panose="020B0502020202020204" pitchFamily="34" charset="0"/>
              </a:rPr>
              <a:t>:</a:t>
            </a:r>
          </a:p>
          <a:p>
            <a:r>
              <a:rPr lang="en-US" dirty="0" err="1"/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4</a:t>
            </a:r>
          </a:p>
          <a:p>
            <a:r>
              <a:rPr lang="en-US" sz="2000" dirty="0">
                <a:latin typeface="Century Gothic" panose="020B0502020202020204" pitchFamily="34" charset="0"/>
              </a:rPr>
              <a:t>Plaintext: 	</a:t>
            </a:r>
            <a:r>
              <a:rPr lang="en-US" sz="1600" dirty="0">
                <a:latin typeface="Century Gothic" panose="020B0502020202020204" pitchFamily="34" charset="0"/>
              </a:rPr>
              <a:t>MAE HWN YN NEGES CUDD</a:t>
            </a: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Ciphertext:	</a:t>
            </a:r>
            <a:r>
              <a:rPr lang="en-US" sz="1600" dirty="0">
                <a:latin typeface="Century Gothic" panose="020B0502020202020204" pitchFamily="34" charset="0"/>
              </a:rPr>
              <a:t>MYSANNECEWNGUDHED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E0C353-5D39-E511-C10E-CDADCCBFA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698" y="5358809"/>
            <a:ext cx="3687038" cy="108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Enghraifft</a:t>
            </a:r>
            <a:r>
              <a:rPr lang="en-US" sz="3600" dirty="0">
                <a:latin typeface="Arial Rounded MT Bold" panose="020F0704030504030204" pitchFamily="34" charset="77"/>
              </a:rPr>
              <a:t> o </a:t>
            </a:r>
            <a:r>
              <a:rPr lang="en-US" sz="3600" dirty="0" err="1">
                <a:latin typeface="Arial Rounded MT Bold" panose="020F0704030504030204" pitchFamily="34" charset="77"/>
              </a:rPr>
              <a:t>Seiffr</a:t>
            </a:r>
            <a:r>
              <a:rPr lang="en-US" sz="3600" dirty="0">
                <a:latin typeface="Arial Rounded MT Bold" panose="020F0704030504030204" pitchFamily="34" charset="77"/>
              </a:rPr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Dywedwch</a:t>
            </a:r>
            <a:r>
              <a:rPr lang="en-US" dirty="0"/>
              <a:t> </a:t>
            </a:r>
            <a:r>
              <a:rPr lang="en-US" dirty="0" err="1"/>
              <a:t>mai'r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oedd</a:t>
            </a:r>
            <a:r>
              <a:rPr lang="en-US" dirty="0"/>
              <a:t> “MYSANNECEWNGUDHED” </a:t>
            </a:r>
            <a:r>
              <a:rPr lang="en-US" dirty="0" err="1"/>
              <a:t>a'r</a:t>
            </a:r>
            <a:r>
              <a:rPr lang="en-US" dirty="0"/>
              <a:t> </a:t>
            </a:r>
            <a:r>
              <a:rPr lang="en-US" dirty="0" err="1"/>
              <a:t>allwedd</a:t>
            </a:r>
            <a:r>
              <a:rPr lang="en-US" dirty="0"/>
              <a:t> </a:t>
            </a:r>
            <a:r>
              <a:rPr lang="en-US" dirty="0" err="1"/>
              <a:t>oedd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3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37AEE5-0D82-5444-BB41-F5D1AD9D54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Steganograffeg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B2349-18B9-E949-BFD5-7E5B83A36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Steganograffeg</a:t>
            </a:r>
            <a:r>
              <a:rPr lang="en-US" b="1" dirty="0"/>
              <a:t> </a:t>
            </a:r>
            <a:r>
              <a:rPr lang="en-US" dirty="0" err="1"/>
              <a:t>yw'r</a:t>
            </a:r>
            <a:r>
              <a:rPr lang="en-US" dirty="0"/>
              <a:t> </a:t>
            </a:r>
            <a:r>
              <a:rPr lang="en-US" dirty="0" err="1"/>
              <a:t>arfer</a:t>
            </a:r>
            <a:r>
              <a:rPr lang="en-US" dirty="0"/>
              <a:t> o </a:t>
            </a:r>
            <a:r>
              <a:rPr lang="en-US" dirty="0" err="1"/>
              <a:t>guddio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neu </a:t>
            </a:r>
            <a:r>
              <a:rPr lang="en-US" dirty="0" err="1"/>
              <a:t>wybodaeth</a:t>
            </a:r>
            <a:r>
              <a:rPr lang="en-US" dirty="0"/>
              <a:t> o </a:t>
            </a:r>
            <a:r>
              <a:rPr lang="en-US" dirty="0" err="1"/>
              <a:t>fewn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neu </a:t>
            </a:r>
            <a:r>
              <a:rPr lang="en-US" dirty="0" err="1"/>
              <a:t>wybodaeth</a:t>
            </a:r>
            <a:r>
              <a:rPr lang="en-US" dirty="0"/>
              <a:t> </a:t>
            </a:r>
            <a:r>
              <a:rPr lang="en-US" dirty="0" err="1"/>
              <a:t>gyfrinachol</a:t>
            </a:r>
            <a:r>
              <a:rPr lang="en-US" dirty="0"/>
              <a:t> </a:t>
            </a:r>
            <a:r>
              <a:rPr lang="en-US" dirty="0" err="1"/>
              <a:t>eraill</a:t>
            </a:r>
            <a:r>
              <a:rPr lang="en-US" dirty="0"/>
              <a:t>. </a:t>
            </a:r>
            <a:r>
              <a:rPr lang="en-US" dirty="0" err="1"/>
              <a:t>Daw</a:t>
            </a:r>
            <a:r>
              <a:rPr lang="en-US" dirty="0"/>
              <a:t> </a:t>
            </a:r>
            <a:r>
              <a:rPr lang="en-US" b="1" dirty="0" err="1"/>
              <a:t>Steganograffeg</a:t>
            </a:r>
            <a:r>
              <a:rPr lang="en-US" dirty="0"/>
              <a:t> </a:t>
            </a:r>
            <a:r>
              <a:rPr lang="en-US" dirty="0" err="1"/>
              <a:t>o’r</a:t>
            </a:r>
            <a:r>
              <a:rPr lang="en-US" dirty="0"/>
              <a:t> “</a:t>
            </a:r>
            <a:r>
              <a:rPr lang="en-US" dirty="0" err="1"/>
              <a:t>Steganos</a:t>
            </a:r>
            <a:r>
              <a:rPr lang="en-US" dirty="0"/>
              <a:t>” </a:t>
            </a:r>
            <a:r>
              <a:rPr lang="en-US" dirty="0" err="1"/>
              <a:t>Groegaidd</a:t>
            </a:r>
            <a:r>
              <a:rPr lang="en-US" dirty="0"/>
              <a:t>,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golygu</a:t>
            </a:r>
            <a:r>
              <a:rPr lang="en-US" dirty="0"/>
              <a:t> </a:t>
            </a:r>
            <a:r>
              <a:rPr lang="en-US" dirty="0" err="1"/>
              <a:t>cuddio</a:t>
            </a:r>
            <a:r>
              <a:rPr lang="en-US" dirty="0"/>
              <a:t> neu </a:t>
            </a:r>
            <a:r>
              <a:rPr lang="en-US" dirty="0" err="1"/>
              <a:t>orchuddio</a:t>
            </a:r>
            <a:r>
              <a:rPr lang="en-US" dirty="0"/>
              <a:t>, a “</a:t>
            </a:r>
            <a:r>
              <a:rPr lang="en-US" dirty="0" err="1"/>
              <a:t>Graphein</a:t>
            </a:r>
            <a:r>
              <a:rPr lang="en-US" dirty="0"/>
              <a:t>”, </a:t>
            </a:r>
            <a:r>
              <a:rPr lang="en-US" dirty="0" err="1"/>
              <a:t>sy'n</a:t>
            </a:r>
            <a:r>
              <a:rPr lang="en-US" dirty="0"/>
              <a:t> </a:t>
            </a:r>
            <a:r>
              <a:rPr lang="en-US" dirty="0" err="1"/>
              <a:t>golygu</a:t>
            </a:r>
            <a:r>
              <a:rPr lang="en-US" dirty="0"/>
              <a:t> </a:t>
            </a:r>
            <a:r>
              <a:rPr lang="en-US" dirty="0" err="1"/>
              <a:t>ysgrifennu</a:t>
            </a:r>
            <a:r>
              <a:rPr lang="en-US" dirty="0"/>
              <a:t>.</a:t>
            </a:r>
          </a:p>
          <a:p>
            <a:endParaRPr lang="en-US" b="1" dirty="0"/>
          </a:p>
          <a:p>
            <a:r>
              <a:rPr lang="en-US" dirty="0" err="1"/>
              <a:t>Defnyddir</a:t>
            </a:r>
            <a:r>
              <a:rPr lang="en-US" b="1" dirty="0"/>
              <a:t> </a:t>
            </a:r>
            <a:r>
              <a:rPr lang="en-US" b="1" dirty="0" err="1"/>
              <a:t>steganograffeg</a:t>
            </a:r>
            <a:r>
              <a:rPr lang="en-US" b="1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ddyfrnodi</a:t>
            </a:r>
            <a:r>
              <a:rPr lang="en-US" dirty="0"/>
              <a:t> </a:t>
            </a:r>
            <a:r>
              <a:rPr lang="en-US" dirty="0" err="1"/>
              <a:t>fideos</a:t>
            </a:r>
            <a:r>
              <a:rPr lang="en-US" dirty="0"/>
              <a:t> a </a:t>
            </a:r>
            <a:r>
              <a:rPr lang="en-US" dirty="0" err="1"/>
              <a:t>lluniau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ddigidol</a:t>
            </a:r>
            <a:r>
              <a:rPr lang="en-US" dirty="0"/>
              <a:t> ac </a:t>
            </a:r>
            <a:r>
              <a:rPr lang="en-US" dirty="0" err="1"/>
              <a:t>weithiau</a:t>
            </a:r>
            <a:r>
              <a:rPr lang="en-US" dirty="0"/>
              <a:t> </a:t>
            </a:r>
            <a:r>
              <a:rPr lang="en-US" dirty="0" err="1"/>
              <a:t>fe'u</a:t>
            </a:r>
            <a:r>
              <a:rPr lang="en-US" dirty="0"/>
              <a:t> </a:t>
            </a:r>
            <a:r>
              <a:rPr lang="en-US" dirty="0" err="1"/>
              <a:t>defnyddir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b="1" dirty="0" err="1"/>
              <a:t>anfon</a:t>
            </a:r>
            <a:r>
              <a:rPr lang="en-US" b="1" dirty="0"/>
              <a:t> </a:t>
            </a:r>
            <a:r>
              <a:rPr lang="en-US" b="1" dirty="0" err="1"/>
              <a:t>negeseuon</a:t>
            </a:r>
            <a:r>
              <a:rPr lang="en-US" b="1" dirty="0"/>
              <a:t> </a:t>
            </a:r>
            <a:r>
              <a:rPr lang="en-US" b="1" dirty="0" err="1"/>
              <a:t>cudd</a:t>
            </a:r>
            <a:r>
              <a:rPr lang="en-US" b="1" dirty="0"/>
              <a:t>.</a:t>
            </a:r>
          </a:p>
          <a:p>
            <a:r>
              <a:rPr lang="en-US" dirty="0" err="1"/>
              <a:t>Dyma</a:t>
            </a:r>
            <a:r>
              <a:rPr lang="en-US" dirty="0"/>
              <a:t> rai </a:t>
            </a:r>
            <a:r>
              <a:rPr lang="en-US" dirty="0" err="1"/>
              <a:t>enghreifftiau</a:t>
            </a:r>
            <a:r>
              <a:rPr lang="en-US" dirty="0"/>
              <a:t> pan </a:t>
            </a:r>
            <a:r>
              <a:rPr lang="en-US" dirty="0" err="1"/>
              <a:t>ddefnyddir</a:t>
            </a:r>
            <a:r>
              <a:rPr lang="en-US" dirty="0"/>
              <a:t> </a:t>
            </a:r>
            <a:r>
              <a:rPr lang="en-US" b="1" dirty="0" err="1"/>
              <a:t>Steganograffeg</a:t>
            </a:r>
            <a:r>
              <a:rPr lang="en-US" b="1" dirty="0"/>
              <a:t>: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0596-526E-3D46-99E9-FB36BAB9AC19}"/>
              </a:ext>
            </a:extLst>
          </p:cNvPr>
          <p:cNvSpPr txBox="1"/>
          <p:nvPr/>
        </p:nvSpPr>
        <p:spPr>
          <a:xfrm>
            <a:off x="4903066" y="5334485"/>
            <a:ext cx="3801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b="1" i="1" dirty="0"/>
              <a:t>hi</a:t>
            </a:r>
            <a:r>
              <a:rPr lang="en-US" dirty="0"/>
              <a:t>s is </a:t>
            </a:r>
            <a:r>
              <a:rPr lang="en-US" b="1" i="1" dirty="0"/>
              <a:t>an </a:t>
            </a:r>
            <a:r>
              <a:rPr lang="en-US" dirty="0"/>
              <a:t>e</a:t>
            </a:r>
            <a:r>
              <a:rPr lang="en-US" b="1" i="1" dirty="0"/>
              <a:t>xa</a:t>
            </a:r>
            <a:r>
              <a:rPr lang="en-US" dirty="0"/>
              <a:t>mple </a:t>
            </a:r>
            <a:r>
              <a:rPr lang="en-US" b="1" i="1" dirty="0"/>
              <a:t>o</a:t>
            </a:r>
            <a:r>
              <a:rPr lang="en-US" dirty="0"/>
              <a:t>f h</a:t>
            </a:r>
            <a:r>
              <a:rPr lang="en-US" b="1" i="1" dirty="0"/>
              <a:t>o</a:t>
            </a:r>
            <a:r>
              <a:rPr lang="en-US" dirty="0"/>
              <a:t>w to </a:t>
            </a:r>
            <a:r>
              <a:rPr lang="en-US" b="1" i="1" dirty="0"/>
              <a:t>hid</a:t>
            </a:r>
            <a:r>
              <a:rPr lang="en-US" dirty="0"/>
              <a:t>e a </a:t>
            </a:r>
            <a:r>
              <a:rPr lang="en-US" b="1" i="1" dirty="0"/>
              <a:t>m</a:t>
            </a:r>
            <a:r>
              <a:rPr lang="en-US" dirty="0"/>
              <a:t>e</a:t>
            </a:r>
            <a:r>
              <a:rPr lang="en-US" b="1" i="1" dirty="0"/>
              <a:t>s</a:t>
            </a:r>
            <a:r>
              <a:rPr lang="en-US" dirty="0"/>
              <a:t>s</a:t>
            </a:r>
            <a:r>
              <a:rPr lang="en-US" b="1" i="1" dirty="0"/>
              <a:t>ag</a:t>
            </a:r>
            <a:r>
              <a:rPr lang="en-US" dirty="0"/>
              <a:t>e </a:t>
            </a:r>
            <a:r>
              <a:rPr lang="en-US" b="1" i="1" dirty="0"/>
              <a:t>wi</a:t>
            </a:r>
            <a:r>
              <a:rPr lang="en-US" dirty="0"/>
              <a:t>th</a:t>
            </a:r>
            <a:r>
              <a:rPr lang="en-US" b="1" i="1" dirty="0"/>
              <a:t>in</a:t>
            </a:r>
            <a:r>
              <a:rPr lang="en-US" dirty="0"/>
              <a:t> </a:t>
            </a:r>
            <a:r>
              <a:rPr lang="en-US" b="1" i="1" dirty="0"/>
              <a:t>a</a:t>
            </a:r>
            <a:r>
              <a:rPr lang="en-US" dirty="0"/>
              <a:t> messag</a:t>
            </a:r>
            <a:r>
              <a:rPr lang="en-US" b="1" i="1" dirty="0"/>
              <a:t>e</a:t>
            </a:r>
            <a:r>
              <a:rPr lang="en-US" dirty="0"/>
              <a:t> u</a:t>
            </a:r>
            <a:r>
              <a:rPr lang="en-US" b="1" i="1" dirty="0"/>
              <a:t>s</a:t>
            </a:r>
            <a:r>
              <a:rPr lang="en-US" dirty="0"/>
              <a:t>i</a:t>
            </a:r>
            <a:r>
              <a:rPr lang="en-US" b="1" i="1" dirty="0"/>
              <a:t>n</a:t>
            </a:r>
            <a:r>
              <a:rPr lang="en-US" dirty="0"/>
              <a:t>g th</a:t>
            </a:r>
            <a:r>
              <a:rPr lang="en-US" b="1" i="1" dirty="0"/>
              <a:t>e</a:t>
            </a:r>
            <a:r>
              <a:rPr lang="en-US" dirty="0"/>
              <a:t> Ba</a:t>
            </a:r>
            <a:r>
              <a:rPr lang="en-US" b="1" i="1" dirty="0"/>
              <a:t>co</a:t>
            </a:r>
            <a:r>
              <a:rPr lang="en-US" dirty="0"/>
              <a:t>n c</a:t>
            </a:r>
            <a:r>
              <a:rPr lang="en-US" b="1" i="1" dirty="0"/>
              <a:t>o</a:t>
            </a:r>
            <a:r>
              <a:rPr lang="en-US" dirty="0"/>
              <a:t>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C0BEC-C1A7-0744-AC3A-FD61FA3FFECD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8" y="4872942"/>
            <a:ext cx="4132162" cy="18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139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Dywedwch</a:t>
            </a:r>
            <a:r>
              <a:rPr lang="en-US" dirty="0"/>
              <a:t> </a:t>
            </a:r>
            <a:r>
              <a:rPr lang="en-US" dirty="0" err="1"/>
              <a:t>mai'r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oedd</a:t>
            </a:r>
            <a:r>
              <a:rPr lang="en-US" dirty="0"/>
              <a:t> “MYSANNECEWNGUDHED” </a:t>
            </a:r>
            <a:r>
              <a:rPr lang="en-US" dirty="0" err="1"/>
              <a:t>a'r</a:t>
            </a:r>
            <a:r>
              <a:rPr lang="en-US" dirty="0"/>
              <a:t> </a:t>
            </a:r>
            <a:r>
              <a:rPr lang="en-US" dirty="0" err="1"/>
              <a:t>allwedd</a:t>
            </a:r>
            <a:r>
              <a:rPr lang="en-US" dirty="0"/>
              <a:t> </a:t>
            </a:r>
            <a:r>
              <a:rPr lang="en-US" dirty="0" err="1"/>
              <a:t>oedd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.</a:t>
            </a:r>
          </a:p>
          <a:p>
            <a:r>
              <a:rPr lang="en-US" dirty="0" err="1"/>
              <a:t>Lluniwch</a:t>
            </a:r>
            <a:r>
              <a:rPr lang="en-US" dirty="0"/>
              <a:t> </a:t>
            </a:r>
            <a:r>
              <a:rPr lang="en-US" dirty="0" err="1"/>
              <a:t>igam</a:t>
            </a:r>
            <a:r>
              <a:rPr lang="en-US" dirty="0"/>
              <a:t> </a:t>
            </a:r>
            <a:r>
              <a:rPr lang="en-US" dirty="0" err="1"/>
              <a:t>ogam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y 4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gyda</a:t>
            </a:r>
            <a:r>
              <a:rPr lang="en-US" dirty="0"/>
              <a:t> </a:t>
            </a:r>
            <a:r>
              <a:rPr lang="en-US" dirty="0" err="1"/>
              <a:t>chymaint</a:t>
            </a:r>
            <a:r>
              <a:rPr lang="en-US" dirty="0"/>
              <a:t> o </a:t>
            </a:r>
            <a:r>
              <a:rPr lang="en-US" dirty="0" err="1"/>
              <a:t>flychau</a:t>
            </a:r>
            <a:r>
              <a:rPr lang="en-US" dirty="0"/>
              <a:t> </a:t>
            </a:r>
            <a:r>
              <a:rPr lang="en-US" dirty="0" err="1"/>
              <a:t>â</a:t>
            </a:r>
            <a:r>
              <a:rPr lang="en-US" dirty="0"/>
              <a:t> </a:t>
            </a:r>
            <a:r>
              <a:rPr lang="en-US" dirty="0" err="1"/>
              <a:t>llythrennau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B97E32-0EB3-A754-07D3-4474FA5F7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248785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35205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595B69C-3D55-4943-4DDA-3EDE65D93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287906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3980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1C3F21-C8B6-4894-B242-F0718E2D7B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268511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238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C44373A-09C0-2BBB-FD13-24A6CAA63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605244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5930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31A628-6E5A-AB6E-59E3-317AA690F1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27188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8019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We write out the message along four rails in the correct boxes given to us by a zig zag pattern.</a:t>
            </a:r>
          </a:p>
          <a:p>
            <a:r>
              <a:rPr lang="en-US" dirty="0"/>
              <a:t>Message: “MYSANNECEWNGUDHED”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E45210-1F1A-2356-178B-CF92A7C7D1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199331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0746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532F143-969E-5776-A40C-3272F4CCE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484234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4224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Rydyn</a:t>
            </a:r>
            <a:r>
              <a:rPr lang="en-US" dirty="0"/>
              <a:t> </a:t>
            </a:r>
            <a:r>
              <a:rPr lang="en-US" dirty="0" err="1"/>
              <a:t>ni'n</a:t>
            </a:r>
            <a:r>
              <a:rPr lang="en-US" dirty="0"/>
              <a:t> </a:t>
            </a:r>
            <a:r>
              <a:rPr lang="en-US" dirty="0" err="1"/>
              <a:t>ysgrifennu'r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pedair</a:t>
            </a:r>
            <a:r>
              <a:rPr lang="en-US" dirty="0"/>
              <a:t> </a:t>
            </a:r>
            <a:r>
              <a:rPr lang="en-US" dirty="0" err="1"/>
              <a:t>rheilen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blychau</a:t>
            </a:r>
            <a:r>
              <a:rPr lang="en-US" dirty="0"/>
              <a:t> </a:t>
            </a:r>
            <a:r>
              <a:rPr lang="en-US" dirty="0" err="1"/>
              <a:t>cywir</a:t>
            </a:r>
            <a:r>
              <a:rPr lang="en-US" dirty="0"/>
              <a:t> a </a:t>
            </a:r>
            <a:r>
              <a:rPr lang="en-US" dirty="0" err="1"/>
              <a:t>roddwyd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batrwm</a:t>
            </a:r>
            <a:r>
              <a:rPr lang="en-US" dirty="0"/>
              <a:t> </a:t>
            </a:r>
            <a:r>
              <a:rPr lang="en-US" dirty="0" err="1"/>
              <a:t>igam-ogam</a:t>
            </a:r>
            <a:r>
              <a:rPr lang="en-US" dirty="0"/>
              <a:t>.</a:t>
            </a:r>
          </a:p>
          <a:p>
            <a:r>
              <a:rPr lang="en-US" dirty="0" err="1"/>
              <a:t>Neges</a:t>
            </a:r>
            <a:r>
              <a:rPr lang="en-US" dirty="0"/>
              <a:t>: “MYSANNECEWNGUDHED”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01720C4-44B7-846E-B8CA-5E567A271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611207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57095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2821BD-AF4C-B744-821E-0645DC3CD4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Enghraifft</a:t>
            </a:r>
            <a:r>
              <a:rPr lang="en-US" dirty="0"/>
              <a:t> o </a:t>
            </a:r>
            <a:r>
              <a:rPr lang="en-US" dirty="0" err="1"/>
              <a:t>Seiffr</a:t>
            </a:r>
            <a:r>
              <a:rPr lang="en-US" dirty="0"/>
              <a:t> Rail Fence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2DC81-04A7-4246-9401-BC8E55D36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Yna</a:t>
            </a:r>
            <a:r>
              <a:rPr lang="en-US" dirty="0"/>
              <a:t> </a:t>
            </a:r>
            <a:r>
              <a:rPr lang="en-US" dirty="0" err="1"/>
              <a:t>darllenir</a:t>
            </a:r>
            <a:r>
              <a:rPr lang="en-US" dirty="0"/>
              <a:t> y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dadgryptio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y </a:t>
            </a:r>
            <a:r>
              <a:rPr lang="en-US" dirty="0" err="1"/>
              <a:t>igam-ogam</a:t>
            </a:r>
            <a:r>
              <a:rPr lang="en-US" dirty="0"/>
              <a:t> a </a:t>
            </a:r>
            <a:r>
              <a:rPr lang="en-US" dirty="0" err="1"/>
              <a:t>chawn</a:t>
            </a:r>
            <a:r>
              <a:rPr lang="en-US" dirty="0"/>
              <a:t> “MAE HWN YN NEGES CUDD”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0A07C9-3A3B-9A42-0EB3-D3F0A6590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33998"/>
              </p:ext>
            </p:extLst>
          </p:nvPr>
        </p:nvGraphicFramePr>
        <p:xfrm>
          <a:off x="797439" y="3685396"/>
          <a:ext cx="7549122" cy="2393332"/>
        </p:xfrm>
        <a:graphic>
          <a:graphicData uri="http://schemas.openxmlformats.org/drawingml/2006/table">
            <a:tbl>
              <a:tblPr firstRow="1" firstCol="1" bandRow="1"/>
              <a:tblGrid>
                <a:gridCol w="444066">
                  <a:extLst>
                    <a:ext uri="{9D8B030D-6E8A-4147-A177-3AD203B41FA5}">
                      <a16:colId xmlns:a16="http://schemas.microsoft.com/office/drawing/2014/main" val="423274372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13052183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3588711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422826939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18590812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03415344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34838222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742312986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25041082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68272345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665184789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542727605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1882805711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485373478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980104877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2740870310"/>
                    </a:ext>
                  </a:extLst>
                </a:gridCol>
                <a:gridCol w="444066">
                  <a:extLst>
                    <a:ext uri="{9D8B030D-6E8A-4147-A177-3AD203B41FA5}">
                      <a16:colId xmlns:a16="http://schemas.microsoft.com/office/drawing/2014/main" val="3664950838"/>
                    </a:ext>
                  </a:extLst>
                </a:gridCol>
              </a:tblGrid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771130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252507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366492"/>
                  </a:ext>
                </a:extLst>
              </a:tr>
              <a:tr h="59833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22780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88606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487C17-1D33-4E49-862B-44673307A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sz="5000" dirty="0">
                <a:latin typeface="Arial Rounded MT Bold" panose="020F0704030504030204" pitchFamily="34" charset="77"/>
              </a:rPr>
              <a:t>: </a:t>
            </a:r>
            <a:r>
              <a:rPr lang="en-US" sz="5000" dirty="0" err="1">
                <a:latin typeface="Arial Rounded MT Bold" panose="020F0704030504030204" pitchFamily="34" charset="77"/>
              </a:rPr>
              <a:t>Ymarfer</a:t>
            </a:r>
            <a:r>
              <a:rPr lang="en-US" sz="5000" dirty="0">
                <a:latin typeface="Arial Rounded MT Bold" panose="020F0704030504030204" pitchFamily="34" charset="77"/>
              </a:rPr>
              <a:t> </a:t>
            </a:r>
            <a:r>
              <a:rPr lang="en-US" dirty="0" err="1"/>
              <a:t>Seiffr</a:t>
            </a:r>
            <a:r>
              <a:rPr lang="en-US" sz="5000" dirty="0">
                <a:latin typeface="Arial Rounded MT Bold" panose="020F0704030504030204" pitchFamily="34" charset="77"/>
              </a:rPr>
              <a:t> Rail Fence</a:t>
            </a:r>
          </a:p>
        </p:txBody>
      </p:sp>
    </p:spTree>
    <p:extLst>
      <p:ext uri="{BB962C8B-B14F-4D97-AF65-F5344CB8AC3E}">
        <p14:creationId xmlns:p14="http://schemas.microsoft.com/office/powerpoint/2010/main" val="481742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B5B4F4-A214-5546-8303-503B22D6A6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 err="1">
                <a:latin typeface="Arial Rounded MT Bold" panose="020F0704030504030204" pitchFamily="34" charset="77"/>
              </a:rPr>
              <a:t>Steganograffeg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BEC2B-F443-1149-85AC-6119E9E41D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Mae </a:t>
            </a:r>
            <a:r>
              <a:rPr lang="en-US" dirty="0" err="1"/>
              <a:t>Steganograffeg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gweithio</a:t>
            </a:r>
            <a:r>
              <a:rPr lang="en-US" dirty="0"/>
              <a:t> </a:t>
            </a:r>
            <a:r>
              <a:rPr lang="en-US" dirty="0" err="1"/>
              <a:t>oherwydd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yw'r</a:t>
            </a:r>
            <a:r>
              <a:rPr lang="en-US" dirty="0"/>
              <a:t> </a:t>
            </a:r>
            <a:r>
              <a:rPr lang="en-US" dirty="0" err="1"/>
              <a:t>clustfeini</a:t>
            </a:r>
            <a:r>
              <a:rPr lang="en-US" dirty="0"/>
              <a:t> (eavesdropper)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gwybod</a:t>
            </a:r>
            <a:r>
              <a:rPr lang="en-US" dirty="0"/>
              <a:t> </a:t>
            </a:r>
            <a:r>
              <a:rPr lang="en-US" dirty="0" err="1"/>
              <a:t>ble</a:t>
            </a:r>
            <a:r>
              <a:rPr lang="en-US" dirty="0"/>
              <a:t> </a:t>
            </a:r>
            <a:r>
              <a:rPr lang="en-US" dirty="0" err="1"/>
              <a:t>mae'r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chuddio</a:t>
            </a:r>
            <a:r>
              <a:rPr lang="en-US" dirty="0"/>
              <a:t> ac </a:t>
            </a:r>
            <a:r>
              <a:rPr lang="en-US" dirty="0" err="1"/>
              <a:t>efallai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yw'n</a:t>
            </a:r>
            <a:r>
              <a:rPr lang="en-US" dirty="0"/>
              <a:t> </a:t>
            </a:r>
            <a:r>
              <a:rPr lang="en-US" dirty="0" err="1"/>
              <a:t>gwybod</a:t>
            </a:r>
            <a:r>
              <a:rPr lang="en-US" dirty="0"/>
              <a:t> bod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gudd</a:t>
            </a:r>
            <a:r>
              <a:rPr lang="en-US" dirty="0"/>
              <a:t>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oed</a:t>
            </a:r>
            <a:r>
              <a:rPr lang="en-US" dirty="0"/>
              <a:t> </a:t>
            </a:r>
            <a:r>
              <a:rPr lang="en-US" dirty="0" err="1"/>
              <a:t>yna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y </a:t>
            </a:r>
            <a:r>
              <a:rPr lang="en-US" dirty="0" err="1"/>
              <a:t>lle</a:t>
            </a:r>
            <a:r>
              <a:rPr lang="en-US" dirty="0"/>
              <a:t> </a:t>
            </a:r>
            <a:r>
              <a:rPr lang="en-US" dirty="0" err="1"/>
              <a:t>cyntaf</a:t>
            </a:r>
            <a:r>
              <a:rPr lang="en-US" dirty="0"/>
              <a:t>!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DE8300-CB55-3749-9722-FE3F782E9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61" y="4933507"/>
            <a:ext cx="5925340" cy="14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19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824155-4267-B740-BD20-06D93A19A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Dadgryptio'r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</a:t>
            </a:r>
            <a:r>
              <a:rPr lang="en-US" dirty="0" err="1"/>
              <a:t>Hyn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BDBDA-3C3A-194B-8F00-18719DEB5B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4: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MIRMYAANBAGAAYNNSEEEWAHETLATGDTRL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HTSOTIDIFEMNOAFYP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11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2: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AEHDWHEDCOSEDCHDWH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CNDHBATCNDHBAOEELEIIHEELECLN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1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Allwedd</a:t>
            </a:r>
            <a:r>
              <a:rPr lang="en-US" sz="2000" dirty="0">
                <a:latin typeface="Century Gothic" panose="020B0502020202020204" pitchFamily="34" charset="0"/>
              </a:rPr>
              <a:t> = 3: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MEANAAYIAHNLDYHDUNNWLMEWFAYNI 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ONNWIGYDRALW</a:t>
            </a:r>
          </a:p>
          <a:p>
            <a:pPr marL="257175" indent="-257175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US" sz="1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err="1"/>
              <a:t>Estyniad</a:t>
            </a:r>
            <a:r>
              <a:rPr lang="en-US" dirty="0"/>
              <a:t>: Ni </a:t>
            </a:r>
            <a:r>
              <a:rPr lang="en-US" dirty="0" err="1"/>
              <a:t>roddir</a:t>
            </a:r>
            <a:r>
              <a:rPr lang="en-US" dirty="0"/>
              <a:t> </a:t>
            </a:r>
            <a:r>
              <a:rPr lang="en-US" dirty="0" err="1"/>
              <a:t>allwedd</a:t>
            </a:r>
            <a:endParaRPr lang="en-US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1" dirty="0"/>
              <a:t>TFHRNUROAYRUFUMRIBFAORB</a:t>
            </a:r>
            <a:endParaRPr lang="en-US" sz="2000" b="1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E274E-9E01-EB47-B59D-3C92433D43C0}"/>
              </a:ext>
            </a:extLst>
          </p:cNvPr>
          <p:cNvSpPr txBox="1"/>
          <p:nvPr/>
        </p:nvSpPr>
        <p:spPr>
          <a:xfrm>
            <a:off x="995423" y="39353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8123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6B0C0-95F1-C442-A795-DECBCD0DB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dirty="0">
                <a:latin typeface="Arial Rounded MT Bold" panose="020F0704030504030204" pitchFamily="34" charset="77"/>
              </a:rPr>
              <a:t>Ail-</a:t>
            </a:r>
            <a:r>
              <a:rPr lang="en-US" sz="3600" dirty="0" err="1">
                <a:latin typeface="Arial Rounded MT Bold" panose="020F0704030504030204" pitchFamily="34" charset="77"/>
              </a:rPr>
              <a:t>Ymweld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20C03-16AA-0048-B68C-24BEF9052E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03885" y="2203026"/>
            <a:ext cx="4936229" cy="4520169"/>
          </a:xfrm>
        </p:spPr>
        <p:txBody>
          <a:bodyPr>
            <a:noAutofit/>
          </a:bodyPr>
          <a:lstStyle/>
          <a:p>
            <a:r>
              <a:rPr lang="en-US" dirty="0"/>
              <a:t>Mae </a:t>
            </a:r>
            <a:r>
              <a:rPr lang="en-US" dirty="0" err="1"/>
              <a:t>Steganograffeg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cuddio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y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mewn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</a:t>
            </a:r>
            <a:r>
              <a:rPr lang="en-US" dirty="0" err="1"/>
              <a:t>eraill</a:t>
            </a:r>
            <a:r>
              <a:rPr lang="en-US" dirty="0"/>
              <a:t>. </a:t>
            </a:r>
            <a:r>
              <a:rPr lang="en-US" dirty="0" err="1"/>
              <a:t>Ymhlith</a:t>
            </a:r>
            <a:r>
              <a:rPr lang="en-US" dirty="0"/>
              <a:t>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enghreifftiau</a:t>
            </a:r>
            <a:r>
              <a:rPr lang="en-US" dirty="0"/>
              <a:t> </a:t>
            </a:r>
            <a:r>
              <a:rPr lang="en-US" dirty="0" err="1"/>
              <a:t>mae</a:t>
            </a:r>
            <a:r>
              <a:rPr lang="en-US" dirty="0"/>
              <a:t>: </a:t>
            </a:r>
            <a:r>
              <a:rPr lang="en-US" dirty="0" err="1"/>
              <a:t>inc</a:t>
            </a:r>
            <a:r>
              <a:rPr lang="en-US" dirty="0"/>
              <a:t> </a:t>
            </a:r>
            <a:r>
              <a:rPr lang="en-US" dirty="0" err="1"/>
              <a:t>anweledig</a:t>
            </a:r>
            <a:r>
              <a:rPr lang="en-US" dirty="0"/>
              <a:t>, </a:t>
            </a:r>
            <a:r>
              <a:rPr lang="en-US" dirty="0" err="1"/>
              <a:t>gwas</a:t>
            </a:r>
            <a:r>
              <a:rPr lang="en-US" dirty="0"/>
              <a:t> </a:t>
            </a:r>
            <a:r>
              <a:rPr lang="en-US" dirty="0" err="1"/>
              <a:t>Histiaeus</a:t>
            </a:r>
            <a:r>
              <a:rPr lang="en-US" dirty="0"/>
              <a:t> a </a:t>
            </a:r>
            <a:r>
              <a:rPr lang="en-US" dirty="0" err="1"/>
              <a:t>seiffr</a:t>
            </a:r>
            <a:r>
              <a:rPr lang="en-US" dirty="0"/>
              <a:t> Bacon.</a:t>
            </a:r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dirty="0"/>
              <a:t>Mae </a:t>
            </a:r>
            <a:r>
              <a:rPr lang="en-US" dirty="0" err="1"/>
              <a:t>cryptograffeg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anfon</a:t>
            </a:r>
            <a:r>
              <a:rPr lang="en-US" dirty="0"/>
              <a:t> </a:t>
            </a:r>
            <a:r>
              <a:rPr lang="en-US" dirty="0" err="1"/>
              <a:t>negeseuon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ddiogel</a:t>
            </a:r>
            <a:r>
              <a:rPr lang="en-US" dirty="0"/>
              <a:t>.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rannu'n</a:t>
            </a:r>
            <a:r>
              <a:rPr lang="en-US" dirty="0"/>
              <a:t> </a:t>
            </a:r>
            <a:r>
              <a:rPr lang="en-US" dirty="0" err="1"/>
              <a:t>ddau</a:t>
            </a:r>
            <a:r>
              <a:rPr lang="en-US" dirty="0"/>
              <a:t> </a:t>
            </a:r>
            <a:r>
              <a:rPr lang="en-US" dirty="0" err="1"/>
              <a:t>brif</a:t>
            </a:r>
            <a:r>
              <a:rPr lang="en-US" dirty="0"/>
              <a:t> </a:t>
            </a:r>
            <a:r>
              <a:rPr lang="en-US" dirty="0" err="1"/>
              <a:t>grŵp</a:t>
            </a:r>
            <a:r>
              <a:rPr lang="en-US" dirty="0"/>
              <a:t>: </a:t>
            </a:r>
            <a:r>
              <a:rPr lang="en-US" dirty="0" err="1"/>
              <a:t>Amnewid</a:t>
            </a:r>
            <a:r>
              <a:rPr lang="en-US" dirty="0"/>
              <a:t> a </a:t>
            </a:r>
            <a:r>
              <a:rPr lang="en-US" dirty="0" err="1"/>
              <a:t>Thrawsosod</a:t>
            </a:r>
            <a:r>
              <a:rPr lang="en-US" dirty="0"/>
              <a:t>.</a:t>
            </a:r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dirty="0"/>
              <a:t>Mae </a:t>
            </a:r>
            <a:r>
              <a:rPr lang="en-US" dirty="0" err="1"/>
              <a:t>enghreifftiau</a:t>
            </a:r>
            <a:r>
              <a:rPr lang="en-US" dirty="0"/>
              <a:t> o </a:t>
            </a:r>
            <a:r>
              <a:rPr lang="en-US" dirty="0" err="1"/>
              <a:t>ddulliau</a:t>
            </a:r>
            <a:r>
              <a:rPr lang="en-US" dirty="0"/>
              <a:t> </a:t>
            </a:r>
            <a:r>
              <a:rPr lang="en-US" dirty="0" err="1"/>
              <a:t>Amnewid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cynnwys</a:t>
            </a:r>
            <a:r>
              <a:rPr lang="en-US" dirty="0"/>
              <a:t>: </a:t>
            </a:r>
            <a:r>
              <a:rPr lang="en-US" dirty="0" err="1"/>
              <a:t>Seiffr</a:t>
            </a:r>
            <a:r>
              <a:rPr lang="en-US" dirty="0"/>
              <a:t> Caesar, </a:t>
            </a:r>
            <a:r>
              <a:rPr lang="en-US" dirty="0" err="1"/>
              <a:t>Seiffr</a:t>
            </a:r>
            <a:r>
              <a:rPr lang="en-US" dirty="0"/>
              <a:t> pig pen a </a:t>
            </a:r>
            <a:r>
              <a:rPr lang="en-US" dirty="0" err="1"/>
              <a:t>codlyfrau</a:t>
            </a:r>
            <a:r>
              <a:rPr lang="en-US" dirty="0"/>
              <a:t>.</a:t>
            </a:r>
            <a:endParaRPr lang="en-US" sz="500" dirty="0">
              <a:latin typeface="Century Gothic" panose="020B0502020202020204" pitchFamily="34" charset="0"/>
            </a:endParaRPr>
          </a:p>
          <a:p>
            <a:r>
              <a:rPr lang="en-US" dirty="0"/>
              <a:t>Mae </a:t>
            </a:r>
            <a:r>
              <a:rPr lang="en-US" dirty="0" err="1"/>
              <a:t>enghreifftiau</a:t>
            </a:r>
            <a:r>
              <a:rPr lang="en-US" dirty="0"/>
              <a:t> o </a:t>
            </a:r>
            <a:r>
              <a:rPr lang="en-US" dirty="0" err="1"/>
              <a:t>ddulliau</a:t>
            </a:r>
            <a:r>
              <a:rPr lang="en-US" dirty="0"/>
              <a:t> </a:t>
            </a:r>
            <a:r>
              <a:rPr lang="en-US" dirty="0" err="1"/>
              <a:t>trawsosod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cynnwys</a:t>
            </a:r>
            <a:r>
              <a:rPr lang="en-US" dirty="0"/>
              <a:t>: </a:t>
            </a:r>
            <a:r>
              <a:rPr lang="en-US" dirty="0" err="1"/>
              <a:t>Seiffr</a:t>
            </a:r>
            <a:r>
              <a:rPr lang="en-US" dirty="0"/>
              <a:t> Rail Fence a Scytale.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C90202-A7F6-3846-9207-C93E7C15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627" y="1812121"/>
            <a:ext cx="1224396" cy="15015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35BD36-578B-664C-9681-7076C0AC7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975" y="3392468"/>
            <a:ext cx="1375700" cy="1722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CD8946-23EF-3E47-BA60-9161465D2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893021"/>
            <a:ext cx="2022609" cy="11064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234FA8-7334-FF4B-ACBA-8303B96E5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8" y="3389861"/>
            <a:ext cx="2056008" cy="1073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F6DCDB-1758-2547-BE92-F9ACE95A4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33" y="4719563"/>
            <a:ext cx="1382939" cy="2138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0FBA05-244A-B345-9EB5-C3F10A7A48E3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r="8849"/>
          <a:stretch/>
        </p:blipFill>
        <p:spPr>
          <a:xfrm>
            <a:off x="7447371" y="5193310"/>
            <a:ext cx="1224396" cy="166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522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1600FB-C2D0-B448-9CEA-3797C67F48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dirty="0"/>
              <a:t>: </a:t>
            </a:r>
            <a:r>
              <a:rPr lang="en-US" dirty="0" err="1"/>
              <a:t>Dianc</a:t>
            </a:r>
            <a:r>
              <a:rPr lang="en-US"/>
              <a:t> o’r</a:t>
            </a:r>
            <a:r>
              <a:rPr lang="en-US" dirty="0"/>
              <a:t> </a:t>
            </a:r>
            <a:r>
              <a:rPr lang="en-US" dirty="0" err="1"/>
              <a:t>Blwch</a:t>
            </a:r>
            <a:endParaRPr lang="en-US" sz="50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7772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6B0006-3148-5341-801C-0E039E84B6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140" y="1872466"/>
            <a:ext cx="5214909" cy="2540535"/>
          </a:xfrm>
        </p:spPr>
        <p:txBody>
          <a:bodyPr/>
          <a:lstStyle/>
          <a:p>
            <a:r>
              <a:rPr lang="en-US" sz="5000" dirty="0" err="1">
                <a:latin typeface="Arial Rounded MT Bold" panose="020F0704030504030204" pitchFamily="34" charset="77"/>
              </a:rPr>
              <a:t>Tasg</a:t>
            </a:r>
            <a:r>
              <a:rPr lang="en-US" dirty="0"/>
              <a:t>: </a:t>
            </a:r>
            <a:r>
              <a:rPr lang="en-US" sz="4800" dirty="0" err="1"/>
              <a:t>Diffinio</a:t>
            </a:r>
            <a:r>
              <a:rPr lang="en-US" sz="4800" dirty="0"/>
              <a:t> </a:t>
            </a:r>
            <a:r>
              <a:rPr lang="en-US" sz="4800" dirty="0" err="1"/>
              <a:t>Steganograffeg</a:t>
            </a:r>
            <a:endParaRPr lang="en-US" sz="4800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2744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F327C5-5A79-EC48-8182-5D713BB28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Gwas</a:t>
            </a:r>
            <a:r>
              <a:rPr lang="en-US" dirty="0"/>
              <a:t> </a:t>
            </a:r>
            <a:r>
              <a:rPr lang="en-US" dirty="0" err="1"/>
              <a:t>Histiaeus</a:t>
            </a:r>
            <a:endParaRPr lang="en-US" sz="3600" dirty="0">
              <a:latin typeface="Arial Rounded MT Bold" panose="020F0704030504030204" pitchFamily="34" charset="77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91DA-B615-FA46-BE26-2C0A79ADA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 </a:t>
            </a:r>
            <a:r>
              <a:rPr lang="en-US" dirty="0" err="1"/>
              <a:t>yng</a:t>
            </a:r>
            <a:r>
              <a:rPr lang="en-US" dirty="0"/>
              <a:t> </a:t>
            </a:r>
            <a:r>
              <a:rPr lang="en-US" dirty="0" err="1"/>
              <a:t>Ngwlad</a:t>
            </a:r>
            <a:r>
              <a:rPr lang="en-US" dirty="0"/>
              <a:t> </a:t>
            </a:r>
            <a:r>
              <a:rPr lang="en-US" dirty="0" err="1"/>
              <a:t>Groeg</a:t>
            </a:r>
            <a:r>
              <a:rPr lang="en-US" dirty="0"/>
              <a:t> </a:t>
            </a:r>
            <a:r>
              <a:rPr lang="en-US" dirty="0" err="1"/>
              <a:t>hynafol</a:t>
            </a:r>
            <a:r>
              <a:rPr lang="en-US" dirty="0"/>
              <a:t> (ancient Greece), </a:t>
            </a:r>
            <a:r>
              <a:rPr lang="en-US" dirty="0" err="1"/>
              <a:t>roedd</a:t>
            </a:r>
            <a:r>
              <a:rPr lang="en-US" dirty="0"/>
              <a:t> </a:t>
            </a:r>
            <a:r>
              <a:rPr lang="en-US" dirty="0" err="1"/>
              <a:t>Histiaeus</a:t>
            </a:r>
            <a:r>
              <a:rPr lang="en-US" dirty="0"/>
              <a:t> </a:t>
            </a:r>
            <a:r>
              <a:rPr lang="en-US" dirty="0" err="1"/>
              <a:t>eisiau</a:t>
            </a:r>
            <a:r>
              <a:rPr lang="en-US" dirty="0"/>
              <a:t> </a:t>
            </a:r>
            <a:r>
              <a:rPr lang="en-US" dirty="0" err="1"/>
              <a:t>anfon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at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ffrind</a:t>
            </a:r>
            <a:r>
              <a:rPr lang="en-US" dirty="0"/>
              <a:t>.</a:t>
            </a:r>
          </a:p>
          <a:p>
            <a:r>
              <a:rPr lang="en-US" dirty="0" err="1"/>
              <a:t>Ond</a:t>
            </a:r>
            <a:r>
              <a:rPr lang="en-US" dirty="0"/>
              <a:t> </a:t>
            </a:r>
            <a:r>
              <a:rPr lang="en-US" dirty="0" err="1"/>
              <a:t>roedd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poeni</a:t>
            </a:r>
            <a:r>
              <a:rPr lang="en-US" dirty="0"/>
              <a:t> y </a:t>
            </a:r>
            <a:r>
              <a:rPr lang="en-US" dirty="0" err="1"/>
              <a:t>byddai'r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rhyng-gipio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darllen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elynion</a:t>
            </a:r>
            <a:r>
              <a:rPr lang="en-US" dirty="0"/>
              <a:t>.</a:t>
            </a:r>
          </a:p>
          <a:p>
            <a:r>
              <a:rPr lang="en-US" dirty="0"/>
              <a:t>Pe </a:t>
            </a:r>
            <a:r>
              <a:rPr lang="en-US" dirty="0" err="1"/>
              <a:t>bai'r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wedi'i</a:t>
            </a:r>
            <a:r>
              <a:rPr lang="en-US" dirty="0"/>
              <a:t> </a:t>
            </a:r>
            <a:r>
              <a:rPr lang="en-US" dirty="0" err="1"/>
              <a:t>hysgrifennu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ddarn</a:t>
            </a:r>
            <a:r>
              <a:rPr lang="en-US" dirty="0"/>
              <a:t> </a:t>
            </a:r>
            <a:r>
              <a:rPr lang="en-US" dirty="0" err="1"/>
              <a:t>plaen</a:t>
            </a:r>
            <a:r>
              <a:rPr lang="en-US" dirty="0"/>
              <a:t> o </a:t>
            </a:r>
            <a:r>
              <a:rPr lang="en-US" dirty="0" err="1"/>
              <a:t>bapur</a:t>
            </a:r>
            <a:r>
              <a:rPr lang="en-US" dirty="0"/>
              <a:t>, </a:t>
            </a:r>
            <a:r>
              <a:rPr lang="en-US" dirty="0" err="1"/>
              <a:t>byddai'n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darganfod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darllen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gyflym</a:t>
            </a:r>
            <a:r>
              <a:rPr lang="en-US" dirty="0"/>
              <a:t> pe </a:t>
            </a:r>
            <a:r>
              <a:rPr lang="en-US" dirty="0" err="1"/>
              <a:t>bai'r</a:t>
            </a:r>
            <a:r>
              <a:rPr lang="en-US" dirty="0"/>
              <a:t> </a:t>
            </a:r>
            <a:r>
              <a:rPr lang="en-US" dirty="0" err="1"/>
              <a:t>negesydd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ddal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chwilio</a:t>
            </a:r>
            <a:r>
              <a:rPr lang="en-US" dirty="0"/>
              <a:t>.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1E64-37A2-D547-A128-0F47299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96" y="2201119"/>
            <a:ext cx="3126699" cy="42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82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F327C5-5A79-EC48-8182-5D713BB28A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Gwas</a:t>
            </a:r>
            <a:r>
              <a:rPr lang="en-US" dirty="0"/>
              <a:t> </a:t>
            </a:r>
            <a:r>
              <a:rPr lang="en-US" dirty="0" err="1"/>
              <a:t>Histiaeus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891DA-B615-FA46-BE26-2C0A79ADA7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Felly </a:t>
            </a:r>
            <a:r>
              <a:rPr lang="en-US" dirty="0" err="1"/>
              <a:t>roedd</a:t>
            </a:r>
            <a:r>
              <a:rPr lang="en-US" dirty="0"/>
              <a:t> </a:t>
            </a:r>
            <a:r>
              <a:rPr lang="en-US" dirty="0" err="1"/>
              <a:t>angen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Histiaeus</a:t>
            </a:r>
            <a:r>
              <a:rPr lang="en-US" dirty="0"/>
              <a:t> </a:t>
            </a:r>
            <a:r>
              <a:rPr lang="en-US" dirty="0" err="1"/>
              <a:t>guddio'r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.</a:t>
            </a:r>
          </a:p>
          <a:p>
            <a:r>
              <a:rPr lang="en-US" dirty="0"/>
              <a:t>Fe </a:t>
            </a:r>
            <a:r>
              <a:rPr lang="en-US" dirty="0" err="1"/>
              <a:t>eilliodd</a:t>
            </a:r>
            <a:r>
              <a:rPr lang="en-US" dirty="0"/>
              <a:t> (shaved) ben </a:t>
            </a:r>
            <a:r>
              <a:rPr lang="en-US" dirty="0" err="1"/>
              <a:t>ei</a:t>
            </a:r>
            <a:r>
              <a:rPr lang="en-US" dirty="0"/>
              <a:t> was </a:t>
            </a:r>
            <a:r>
              <a:rPr lang="en-US" dirty="0" err="1"/>
              <a:t>yr</a:t>
            </a:r>
            <a:r>
              <a:rPr lang="en-US" dirty="0"/>
              <a:t> </a:t>
            </a:r>
            <a:r>
              <a:rPr lang="en-US" dirty="0" err="1"/>
              <a:t>ymddiriedir</a:t>
            </a:r>
            <a:r>
              <a:rPr lang="en-US" dirty="0"/>
              <a:t> </a:t>
            </a:r>
            <a:r>
              <a:rPr lang="en-US" dirty="0" err="1"/>
              <a:t>ynddo</a:t>
            </a:r>
            <a:r>
              <a:rPr lang="en-US" dirty="0"/>
              <a:t> </a:t>
            </a:r>
            <a:r>
              <a:rPr lang="en-US" dirty="0" err="1"/>
              <a:t>fwyaf</a:t>
            </a:r>
            <a:r>
              <a:rPr lang="en-US" dirty="0"/>
              <a:t> a </a:t>
            </a:r>
            <a:r>
              <a:rPr lang="en-US" dirty="0" err="1"/>
              <a:t>thatŵio'r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gefn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pen.</a:t>
            </a:r>
          </a:p>
          <a:p>
            <a:r>
              <a:rPr lang="en-US" dirty="0"/>
              <a:t>Pan </a:t>
            </a:r>
            <a:r>
              <a:rPr lang="en-US" dirty="0" err="1"/>
              <a:t>fyddai</a:t>
            </a:r>
            <a:r>
              <a:rPr lang="en-US" dirty="0"/>
              <a:t> </a:t>
            </a:r>
            <a:r>
              <a:rPr lang="en-US" dirty="0" err="1"/>
              <a:t>gwallt</a:t>
            </a:r>
            <a:r>
              <a:rPr lang="en-US" dirty="0"/>
              <a:t> y </a:t>
            </a:r>
            <a:r>
              <a:rPr lang="en-US" dirty="0" err="1"/>
              <a:t>gwas</a:t>
            </a:r>
            <a:r>
              <a:rPr lang="en-US" dirty="0"/>
              <a:t> </a:t>
            </a:r>
            <a:r>
              <a:rPr lang="en-US" dirty="0" err="1"/>
              <a:t>wedi</a:t>
            </a:r>
            <a:r>
              <a:rPr lang="en-US" dirty="0"/>
              <a:t> </a:t>
            </a:r>
            <a:r>
              <a:rPr lang="en-US" dirty="0" err="1"/>
              <a:t>tyfu’n</a:t>
            </a:r>
            <a:r>
              <a:rPr lang="en-US" dirty="0"/>
              <a:t> </a:t>
            </a:r>
            <a:r>
              <a:rPr lang="en-US" dirty="0" err="1"/>
              <a:t>ôl</a:t>
            </a:r>
            <a:r>
              <a:rPr lang="en-US" dirty="0"/>
              <a:t>, </a:t>
            </a:r>
            <a:r>
              <a:rPr lang="en-US" dirty="0" err="1"/>
              <a:t>byddai’r</a:t>
            </a:r>
            <a:r>
              <a:rPr lang="en-US" dirty="0"/>
              <a:t> </a:t>
            </a:r>
            <a:r>
              <a:rPr lang="en-US" dirty="0" err="1"/>
              <a:t>neges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chuddio</a:t>
            </a:r>
            <a:r>
              <a:rPr lang="en-US" dirty="0"/>
              <a:t>.</a:t>
            </a:r>
          </a:p>
          <a:p>
            <a:r>
              <a:rPr lang="en-US" dirty="0"/>
              <a:t>Pe </a:t>
            </a:r>
            <a:r>
              <a:rPr lang="en-US" dirty="0" err="1"/>
              <a:t>bai'r</a:t>
            </a:r>
            <a:r>
              <a:rPr lang="en-US" dirty="0"/>
              <a:t> </a:t>
            </a:r>
            <a:r>
              <a:rPr lang="en-US" dirty="0" err="1"/>
              <a:t>negesydd</a:t>
            </a:r>
            <a:r>
              <a:rPr lang="en-US" dirty="0"/>
              <a:t> </a:t>
            </a:r>
            <a:r>
              <a:rPr lang="en-US" dirty="0" err="1"/>
              <a:t>yn</a:t>
            </a:r>
            <a:r>
              <a:rPr lang="en-US" dirty="0"/>
              <a:t> </a:t>
            </a:r>
            <a:r>
              <a:rPr lang="en-US" dirty="0" err="1"/>
              <a:t>cael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ddal</a:t>
            </a:r>
            <a:r>
              <a:rPr lang="en-US" dirty="0"/>
              <a:t> </a:t>
            </a:r>
            <a:r>
              <a:rPr lang="en-US" dirty="0" err="1"/>
              <a:t>a'i</a:t>
            </a:r>
            <a:r>
              <a:rPr lang="en-US" dirty="0"/>
              <a:t> </a:t>
            </a:r>
            <a:r>
              <a:rPr lang="en-US" dirty="0" err="1"/>
              <a:t>chwilio</a:t>
            </a:r>
            <a:r>
              <a:rPr lang="en-US" dirty="0"/>
              <a:t>,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fyddai</a:t>
            </a:r>
            <a:r>
              <a:rPr lang="en-US" dirty="0"/>
              <a:t> </a:t>
            </a:r>
            <a:r>
              <a:rPr lang="en-US" dirty="0" err="1"/>
              <a:t>modd</a:t>
            </a:r>
            <a:r>
              <a:rPr lang="en-US" dirty="0"/>
              <a:t> </a:t>
            </a:r>
            <a:r>
              <a:rPr lang="en-US" dirty="0" err="1"/>
              <a:t>dod</a:t>
            </a:r>
            <a:r>
              <a:rPr lang="en-US" dirty="0"/>
              <a:t> o </a:t>
            </a:r>
            <a:r>
              <a:rPr lang="en-US" dirty="0" err="1"/>
              <a:t>hyd</a:t>
            </a:r>
            <a:r>
              <a:rPr lang="en-US" dirty="0"/>
              <a:t> </a:t>
            </a:r>
            <a:r>
              <a:rPr lang="en-US" dirty="0" err="1"/>
              <a:t>iddo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E1E64-37A2-D547-A128-0F472992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96" y="2201119"/>
            <a:ext cx="3126699" cy="423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7502"/>
      </p:ext>
    </p:extLst>
  </p:cSld>
  <p:clrMapOvr>
    <a:masterClrMapping/>
  </p:clrMapOvr>
</p:sld>
</file>

<file path=ppt/theme/theme1.xml><?xml version="1.0" encoding="utf-8"?>
<a:theme xmlns:a="http://schemas.openxmlformats.org/drawingml/2006/main" name="Technocamps_Theme_New">
  <a:themeElements>
    <a:clrScheme name="Technocamps">
      <a:dk1>
        <a:srgbClr val="000000"/>
      </a:dk1>
      <a:lt1>
        <a:srgbClr val="FFFFFF"/>
      </a:lt1>
      <a:dk2>
        <a:srgbClr val="000000"/>
      </a:dk2>
      <a:lt2>
        <a:srgbClr val="FCF9FF"/>
      </a:lt2>
      <a:accent1>
        <a:srgbClr val="8DB302"/>
      </a:accent1>
      <a:accent2>
        <a:srgbClr val="9A0A63"/>
      </a:accent2>
      <a:accent3>
        <a:srgbClr val="E7CB1B"/>
      </a:accent3>
      <a:accent4>
        <a:srgbClr val="95918F"/>
      </a:accent4>
      <a:accent5>
        <a:srgbClr val="494846"/>
      </a:accent5>
      <a:accent6>
        <a:srgbClr val="FCF9FF"/>
      </a:accent6>
      <a:hlink>
        <a:srgbClr val="8DB302"/>
      </a:hlink>
      <a:folHlink>
        <a:srgbClr val="9A0A63"/>
      </a:folHlink>
    </a:clrScheme>
    <a:fontScheme name="TechnocampsFonts">
      <a:majorFont>
        <a:latin typeface="Arial Rounded M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nocamps_Theme_New" id="{4E17E382-1373-314B-A6B4-BFCAE8F1C60D}" vid="{F423FED2-F208-564C-8F50-0977506F6F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Technocamps_Theme_New</Template>
  <TotalTime>25245</TotalTime>
  <Words>3326</Words>
  <Application>Microsoft Macintosh PowerPoint</Application>
  <PresentationFormat>On-screen Show (4:3)</PresentationFormat>
  <Paragraphs>1050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Arial Rounded MT Bold</vt:lpstr>
      <vt:lpstr>Calibri</vt:lpstr>
      <vt:lpstr>Century Gothic</vt:lpstr>
      <vt:lpstr>Comic Sans MS</vt:lpstr>
      <vt:lpstr>Edwardian Script ITC</vt:lpstr>
      <vt:lpstr>Technocamps_Theme_New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Vonsicard L.A.M.</dc:creator>
  <cp:lastModifiedBy>Luke Clement</cp:lastModifiedBy>
  <cp:revision>212</cp:revision>
  <cp:lastPrinted>2019-07-26T14:03:27Z</cp:lastPrinted>
  <dcterms:created xsi:type="dcterms:W3CDTF">2019-01-25T14:25:55Z</dcterms:created>
  <dcterms:modified xsi:type="dcterms:W3CDTF">2022-11-21T09:35:09Z</dcterms:modified>
</cp:coreProperties>
</file>